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1" r:id="rId4"/>
    <p:sldId id="264" r:id="rId5"/>
    <p:sldId id="270" r:id="rId6"/>
    <p:sldId id="258" r:id="rId7"/>
    <p:sldId id="261" r:id="rId8"/>
    <p:sldId id="263" r:id="rId9"/>
    <p:sldId id="262" r:id="rId10"/>
    <p:sldId id="269" r:id="rId11"/>
    <p:sldId id="265" r:id="rId12"/>
    <p:sldId id="274" r:id="rId13"/>
    <p:sldId id="275" r:id="rId14"/>
    <p:sldId id="267" r:id="rId15"/>
    <p:sldId id="278" r:id="rId16"/>
    <p:sldId id="272" r:id="rId17"/>
    <p:sldId id="266" r:id="rId18"/>
    <p:sldId id="268" r:id="rId19"/>
    <p:sldId id="259" r:id="rId20"/>
    <p:sldId id="260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Boadi" initials="rb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88394" autoAdjust="0"/>
  </p:normalViewPr>
  <p:slideViewPr>
    <p:cSldViewPr>
      <p:cViewPr varScale="1">
        <p:scale>
          <a:sx n="65" d="100"/>
          <a:sy n="65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0443-B8A9-415C-BC51-BD663220F4B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BBD04-92F4-48F4-8597-6E4448186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7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caused by disasters</a:t>
            </a:r>
          </a:p>
          <a:p>
            <a:r>
              <a:rPr lang="en-US" dirty="0" smtClean="0"/>
              <a:t>Why we need to protect them: criticality of transport infrastructure</a:t>
            </a:r>
          </a:p>
          <a:p>
            <a:r>
              <a:rPr lang="en-US" dirty="0" smtClean="0"/>
              <a:t>How: by</a:t>
            </a:r>
            <a:r>
              <a:rPr lang="en-US" baseline="0" dirty="0" smtClean="0"/>
              <a:t> building resilience into our </a:t>
            </a:r>
            <a:r>
              <a:rPr lang="en-US" baseline="0" smtClean="0"/>
              <a:t>transport infrastructure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Depth shows severity of damage</a:t>
            </a:r>
          </a:p>
          <a:p>
            <a:r>
              <a:rPr lang="en-US" dirty="0" smtClean="0"/>
              <a:t>Length shows time to recovery</a:t>
            </a:r>
          </a:p>
          <a:p>
            <a:r>
              <a:rPr lang="en-US" dirty="0" smtClean="0"/>
              <a:t>The smaller the triangle, the more resilient </a:t>
            </a:r>
            <a:r>
              <a:rPr lang="en-US" smtClean="0"/>
              <a:t>the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</a:t>
            </a:r>
            <a:r>
              <a:rPr lang="en-US" baseline="0" dirty="0" smtClean="0"/>
              <a:t> of 10 fatalities</a:t>
            </a:r>
          </a:p>
          <a:p>
            <a:r>
              <a:rPr lang="en-US" baseline="0" dirty="0" smtClean="0"/>
              <a:t>100 people affected</a:t>
            </a:r>
          </a:p>
          <a:p>
            <a:r>
              <a:rPr lang="en-US" baseline="0" dirty="0" smtClean="0"/>
              <a:t>Call for international assistance</a:t>
            </a:r>
          </a:p>
          <a:p>
            <a:r>
              <a:rPr lang="en-US" baseline="0" dirty="0" smtClean="0"/>
              <a:t>State of emergency declared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7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</a:t>
            </a:r>
            <a:r>
              <a:rPr lang="en-US" baseline="0" dirty="0" smtClean="0"/>
              <a:t> landfalls 1)cat 1-florida, 2) cat. 4 (140mph)- Plaquemines Parish, Louisiana, &amp; 3) cat. 3- </a:t>
            </a:r>
            <a:r>
              <a:rPr lang="en-US" dirty="0" smtClean="0"/>
              <a:t>Deadliest hurricane since the 1928 </a:t>
            </a:r>
            <a:r>
              <a:rPr lang="en-US" dirty="0" err="1" smtClean="0"/>
              <a:t>Okochebee</a:t>
            </a:r>
            <a:r>
              <a:rPr lang="en-US" dirty="0" smtClean="0"/>
              <a:t> (4,000+ fatalities) This storm in itself was not the  storm of the century.</a:t>
            </a:r>
            <a:r>
              <a:rPr lang="en-US" baseline="0" dirty="0" smtClean="0"/>
              <a:t> By contrast, 1969’s Hurricane Camille was a category 5 with wind speeds greater than 155 mph.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damaged bridges were adjacent</a:t>
            </a:r>
            <a:r>
              <a:rPr lang="en-US" baseline="0" dirty="0" smtClean="0"/>
              <a:t> to water</a:t>
            </a:r>
          </a:p>
          <a:p>
            <a:r>
              <a:rPr lang="en-US" dirty="0" smtClean="0"/>
              <a:t>Monitoring system includes sensors to detect when infrastructure</a:t>
            </a:r>
            <a:r>
              <a:rPr lang="en-US" baseline="0" dirty="0" smtClean="0"/>
              <a:t> is hit by anything</a:t>
            </a:r>
          </a:p>
          <a:p>
            <a:r>
              <a:rPr lang="en-US" baseline="0" dirty="0" smtClean="0"/>
              <a:t>There’s also a weigh in motion scale to measure the weight of trucks traveling over the bridge.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only a category</a:t>
            </a:r>
            <a:r>
              <a:rPr lang="en-US" baseline="0" dirty="0" smtClean="0"/>
              <a:t> 1 hurricane, sandy had a high a integrated kinetic energy, meaning it was bigger than </a:t>
            </a:r>
            <a:r>
              <a:rPr lang="en-US" baseline="0" dirty="0" err="1" smtClean="0"/>
              <a:t>katrina</a:t>
            </a:r>
            <a:r>
              <a:rPr lang="en-US" baseline="0" dirty="0" smtClean="0"/>
              <a:t>. Also the new </a:t>
            </a:r>
            <a:r>
              <a:rPr lang="en-US" baseline="0" dirty="0" err="1" smtClean="0"/>
              <a:t>york</a:t>
            </a:r>
            <a:r>
              <a:rPr lang="en-US" baseline="0" dirty="0" smtClean="0"/>
              <a:t>/jersey area is more dense.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3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Harold Foster analogy of resistance </a:t>
            </a:r>
            <a:r>
              <a:rPr lang="en-US" dirty="0" err="1" smtClean="0"/>
              <a:t>vs</a:t>
            </a:r>
            <a:r>
              <a:rPr lang="en-US" dirty="0" smtClean="0"/>
              <a:t>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6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Resilience has been used in several disciplines</a:t>
            </a:r>
          </a:p>
          <a:p>
            <a:r>
              <a:rPr lang="en-US" dirty="0" smtClean="0"/>
              <a:t>	enterprises			disaster</a:t>
            </a:r>
            <a:r>
              <a:rPr lang="en-US" baseline="0" dirty="0" smtClean="0"/>
              <a:t> research </a:t>
            </a:r>
            <a:endParaRPr lang="en-US" dirty="0" smtClean="0"/>
          </a:p>
          <a:p>
            <a:r>
              <a:rPr lang="en-US" dirty="0" smtClean="0"/>
              <a:t> 	economics			transportation engineering</a:t>
            </a:r>
          </a:p>
          <a:p>
            <a:r>
              <a:rPr lang="en-US" dirty="0" smtClean="0"/>
              <a:t>	Water resource management</a:t>
            </a:r>
          </a:p>
          <a:p>
            <a:r>
              <a:rPr lang="en-US" dirty="0" smtClean="0"/>
              <a:t>	Social study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BD04-92F4-48F4-8597-6E44481869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5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F580-B106-4402-8F52-B5B038406441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63D0-C7E6-4637-96FE-816C8434A5E3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AD33-BE1E-4DA7-84E9-8FC3D03CA20B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D40C-D46B-4378-87D0-055E38D270E3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083-F24E-41B3-8E1D-5D14B7DAE23A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5DC8-14C6-4B28-BACB-1CB46326905D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8CB7-8997-425F-BFC9-88BC36B19499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537-BEB0-4A59-A4A7-735F849CBF79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EEE2-C428-40A5-B127-1FBDC276F31F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A4A-A2F5-44AF-B0F4-1C5818CA103B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4B0E-8632-4F5C-9815-76B6B795DD1D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2885-8DC1-401C-B0DB-EB1FFFFE6C6F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627A-B321-4579-8B7A-7F36C428D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.gov/governor/news/news/552012/approved/20121030e.html" TargetMode="External"/><Relationship Id="rId2" Type="http://schemas.openxmlformats.org/officeDocument/2006/relationships/hyperlink" Target="http://www.nytimes.com/interactive/2012/10/30/nyregion/hurricane-sandys-aftermath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nhc.noaa.go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ayankson@gatec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"/>
            <a:ext cx="9144000" cy="6853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0460" y="1524000"/>
            <a:ext cx="5562600" cy="20796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Disasters and Linear Infrastructure Management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57600"/>
            <a:ext cx="5715000" cy="12954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y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Stephanie Amoaning-Yankson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Dr.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Adjo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Amekudzi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Georgia Institute of Technology</a:t>
            </a:r>
            <a:endParaRPr lang="en-US" sz="1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562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  <a:cs typeface="Times New Roman" pitchFamily="18" charset="0"/>
              </a:rPr>
              <a:t>University Transportation Center (UTC) Conference  </a:t>
            </a:r>
          </a:p>
          <a:p>
            <a:pPr algn="ctr"/>
            <a:r>
              <a:rPr lang="en-US" sz="1400" dirty="0" smtClean="0">
                <a:latin typeface="+mj-lt"/>
                <a:cs typeface="Times New Roman" pitchFamily="18" charset="0"/>
              </a:rPr>
              <a:t>for the Southeastern Region</a:t>
            </a:r>
          </a:p>
          <a:p>
            <a:pPr algn="ctr"/>
            <a:r>
              <a:rPr lang="en-US" sz="1400" dirty="0" smtClean="0">
                <a:latin typeface="+mj-lt"/>
                <a:cs typeface="Times New Roman" pitchFamily="18" charset="0"/>
              </a:rPr>
              <a:t>4</a:t>
            </a:r>
            <a:r>
              <a:rPr lang="en-US" sz="1400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- 5</a:t>
            </a:r>
            <a:r>
              <a:rPr lang="en-US" sz="1400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April, 2013</a:t>
            </a:r>
          </a:p>
          <a:p>
            <a:pPr algn="ctr"/>
            <a:r>
              <a:rPr lang="en-US" sz="1400" dirty="0">
                <a:latin typeface="+mj-lt"/>
                <a:cs typeface="Times New Roman" pitchFamily="18" charset="0"/>
              </a:rPr>
              <a:t>Rosen Plaza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Hotel Orlando, Fla.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381000"/>
            <a:ext cx="8610600" cy="609600"/>
          </a:xfrm>
        </p:spPr>
        <p:txBody>
          <a:bodyPr>
            <a:noAutofit/>
          </a:bodyPr>
          <a:lstStyle/>
          <a:p>
            <a:pPr marL="225425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Hurricane Sandy (October 29</a:t>
            </a:r>
            <a:r>
              <a:rPr lang="en-US" sz="4000" baseline="30000" dirty="0" smtClean="0">
                <a:solidFill>
                  <a:schemeClr val="bg1"/>
                </a:solidFill>
              </a:rPr>
              <a:t>th</a:t>
            </a:r>
            <a:r>
              <a:rPr lang="en-US" sz="4000" dirty="0" smtClean="0">
                <a:solidFill>
                  <a:schemeClr val="bg1"/>
                </a:solidFill>
              </a:rPr>
              <a:t>, 2012)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068" y="1371599"/>
            <a:ext cx="419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Category 1 hurricane, weakened to a post-tropical cyclone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Southeast, mid-Atlantic, New England, Appalachia &amp; Mid-West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Maximum winds of 115mph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Minimum pressure of 940mb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147 fatalities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Storm surge of 14 feet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Damage in U.S estimated over $50 billion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61" y="6492875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10</a:t>
            </a:fld>
            <a:endParaRPr lang="en-US" dirty="0"/>
          </a:p>
        </p:txBody>
      </p:sp>
      <p:pic>
        <p:nvPicPr>
          <p:cNvPr id="9220" name="Picture 4" descr="http://cdn.designbuildsource.com.au/wp-content/uploads/2012/10/Hurricane-Sandy-Statue-Of-Libe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042" y="1886834"/>
            <a:ext cx="4415745" cy="32947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5486400"/>
            <a:ext cx="35416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www.designbuildsource.com.au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399" y="5209401"/>
            <a:ext cx="4280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Picture of the Statue of Liberty taken during the  storm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53200"/>
            <a:ext cx="990600" cy="2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98843"/>
              </p:ext>
            </p:extLst>
          </p:nvPr>
        </p:nvGraphicFramePr>
        <p:xfrm>
          <a:off x="152400" y="1208025"/>
          <a:ext cx="8839201" cy="5378195"/>
        </p:xfrm>
        <a:graphic>
          <a:graphicData uri="http://schemas.openxmlformats.org/drawingml/2006/table">
            <a:tbl>
              <a:tblPr/>
              <a:tblGrid>
                <a:gridCol w="2613329"/>
                <a:gridCol w="3903709"/>
                <a:gridCol w="2322163"/>
              </a:tblGrid>
              <a:tr h="617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Infrastructure</a:t>
                      </a:r>
                    </a:p>
                  </a:txBody>
                  <a:tcPr marL="55167" marR="5516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Causes/Type of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Damage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Nature of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Repair/Renewal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Roads/Bridges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Two out of 28 bridges warranted emergency repairs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Embankment washouts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Tilted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light poles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owned </a:t>
                      </a:r>
                      <a:r>
                        <a:rPr lang="en-US" sz="1600" b="0" dirty="0">
                          <a:latin typeface="Calibri"/>
                          <a:ea typeface="Calibri"/>
                          <a:cs typeface="Times New Roman"/>
                        </a:rPr>
                        <a:t>traffic signals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xcessive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debris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Debris removal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Traffic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signal &amp;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light pole repairs/replacements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Subways &amp;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Tunnels (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Southferry subway, battery tunnel, Belle Harbor, Battery Park Underpass)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All seven tunnels under East River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flooded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Two Long Island Rail Road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Tubes flooded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Two vehicular tunnel inundated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One subway bridge flooded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Three subway yards flooded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Six bus facilities flooded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Inspecting, cleaning and repairing of electrical components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Wastewater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(Five of NYC‘s wastewater treatment plants located in lowest-lying areas of the city)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Mixture of sewage and storm water bypassing plant flowing directly into New York’s waterways and into the flooded streets and buildings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09600"/>
          </a:xfrm>
        </p:spPr>
        <p:txBody>
          <a:bodyPr>
            <a:noAutofit/>
          </a:bodyPr>
          <a:lstStyle/>
          <a:p>
            <a:pPr marL="225425" indent="0" algn="l">
              <a:buNone/>
              <a:tabLst>
                <a:tab pos="225425" algn="l"/>
              </a:tabLst>
            </a:pPr>
            <a:r>
              <a:rPr lang="en-US" sz="4000" dirty="0" smtClean="0">
                <a:solidFill>
                  <a:schemeClr val="bg1"/>
                </a:solidFill>
              </a:rPr>
              <a:t>Hurricane Sandy: Infrastructure Impacts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22563"/>
            <a:ext cx="381000" cy="365125"/>
          </a:xfrm>
        </p:spPr>
        <p:txBody>
          <a:bodyPr/>
          <a:lstStyle/>
          <a:p>
            <a:fld id="{603F627A-B321-4579-8B7A-7F36C428DFC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191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Category 2 hurricane at landfall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Fifth hurricane of the 2008 Atlantic hurricane Season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Maximum winds of 145 mph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Minimum pressure of 935 </a:t>
            </a:r>
            <a:r>
              <a:rPr lang="en-US" sz="2000" dirty="0" err="1" smtClean="0"/>
              <a:t>mb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195 fatalities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Damages of $30 billion in the U.S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4572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810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5425" lvl="0">
              <a:spcBef>
                <a:spcPct val="20000"/>
              </a:spcBef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Hurricane Ike (</a:t>
            </a:r>
            <a:r>
              <a:rPr lang="en-US" sz="4000" dirty="0" smtClean="0">
                <a:solidFill>
                  <a:schemeClr val="bg1"/>
                </a:solidFill>
              </a:rPr>
              <a:t>September 5</a:t>
            </a:r>
            <a:r>
              <a:rPr lang="en-US" sz="4000" baseline="30000" dirty="0" smtClean="0">
                <a:solidFill>
                  <a:schemeClr val="bg1"/>
                </a:solidFill>
              </a:rPr>
              <a:t>th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2008)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http://upload.wikimedia.org/wikipedia/commons/thumb/c/c1/Hurricane_Ike_off_the_Lesser_Antilles.jpg/220px-Hurricane_Ike_off_the_Lesser_Ant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791150" cy="487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82530" y="6365007"/>
            <a:ext cx="3541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en.wikipedia.org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4996" y="6102345"/>
            <a:ext cx="3296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Hurricane Ike at peak intensity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35161"/>
              </p:ext>
            </p:extLst>
          </p:nvPr>
        </p:nvGraphicFramePr>
        <p:xfrm>
          <a:off x="381000" y="1295399"/>
          <a:ext cx="8382001" cy="5106013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2590801"/>
              </a:tblGrid>
              <a:tr h="630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Infrastructure</a:t>
                      </a:r>
                    </a:p>
                  </a:txBody>
                  <a:tcPr marL="55167" marR="5516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Causes/Type of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Damage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Nature of 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Repair/Renewal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Roads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Generally washouts to roadbeds and shoulders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of signals in Houston were damaged or lost power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Damage to several  traffic signs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5mile section of the State Highway 87 in Texas was washed away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Emergency contracts issued to repair advance flashers and traffic detection systems 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Bridges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Decking of the State Highway 82 Causeway Bridge swing bridge was moved about 6 inches by storm surge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65-ft replacement elevated bridge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09600"/>
          </a:xfrm>
        </p:spPr>
        <p:txBody>
          <a:bodyPr>
            <a:noAutofit/>
          </a:bodyPr>
          <a:lstStyle/>
          <a:p>
            <a:pPr marL="225425" indent="0" algn="l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Hurricane Ike: Infrastructure Impacts(1)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512667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12243"/>
              </p:ext>
            </p:extLst>
          </p:nvPr>
        </p:nvGraphicFramePr>
        <p:xfrm>
          <a:off x="304799" y="1371600"/>
          <a:ext cx="8534401" cy="5029200"/>
        </p:xfrm>
        <a:graphic>
          <a:graphicData uri="http://schemas.openxmlformats.org/drawingml/2006/table">
            <a:tbl>
              <a:tblPr/>
              <a:tblGrid>
                <a:gridCol w="1484244"/>
                <a:gridCol w="4570075"/>
                <a:gridCol w="2480082"/>
              </a:tblGrid>
              <a:tr h="657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latin typeface="Calibri"/>
                          <a:ea typeface="Calibri"/>
                          <a:cs typeface="Times New Roman"/>
                        </a:rPr>
                        <a:t>Infrastructure</a:t>
                      </a:r>
                    </a:p>
                  </a:txBody>
                  <a:tcPr marL="55167" marR="5516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latin typeface="Calibri"/>
                          <a:ea typeface="Calibri"/>
                          <a:cs typeface="Times New Roman"/>
                        </a:rPr>
                        <a:t>Causes/Type of </a:t>
                      </a:r>
                      <a:r>
                        <a:rPr lang="en-US" sz="1800" b="1" i="0" dirty="0" smtClean="0">
                          <a:latin typeface="Calibri"/>
                          <a:ea typeface="Calibri"/>
                          <a:cs typeface="Times New Roman"/>
                        </a:rPr>
                        <a:t>Damage</a:t>
                      </a:r>
                      <a:endParaRPr lang="en-US" sz="18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latin typeface="Calibri"/>
                          <a:ea typeface="Calibri"/>
                          <a:cs typeface="Times New Roman"/>
                        </a:rPr>
                        <a:t>Nature of </a:t>
                      </a:r>
                      <a:r>
                        <a:rPr lang="en-US" sz="1800" b="1" i="0" dirty="0" smtClean="0">
                          <a:latin typeface="Calibri"/>
                          <a:ea typeface="Calibri"/>
                          <a:cs typeface="Times New Roman"/>
                        </a:rPr>
                        <a:t>Repair/Renewal</a:t>
                      </a:r>
                      <a:endParaRPr lang="en-US" sz="18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Rail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Debris deposited on tracks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Decks and caps floated off trestles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Tracks washed off embankments and bridges but not in areas where they secured to piles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 km of Union Pacific track shifted off road bed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Railroad buildings were subject to wind damage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Repairs to 21 miles of track damaged by Hurricane Gustav in New Orleans were washed away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 was generally restored on affected lines within two days and after a week on less important lines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2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Canals/Ports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Erosion damage to Galveston Seawall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Galveston/Bolivar Ferry operations heavily damaged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Salt water intrusion caused extensive damage to hydraulic systems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$25 million allocation for the rehabilitation of the seawall by the U.S Army Corps of Engineers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09600"/>
          </a:xfrm>
        </p:spPr>
        <p:txBody>
          <a:bodyPr>
            <a:noAutofit/>
          </a:bodyPr>
          <a:lstStyle/>
          <a:p>
            <a:pPr marL="225425" indent="0" algn="l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Hurricane Ike: Infrastructure Impacts(2)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124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do we protect our infrastructure?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792162"/>
          </a:xfrm>
        </p:spPr>
        <p:txBody>
          <a:bodyPr>
            <a:normAutofit/>
          </a:bodyPr>
          <a:lstStyle/>
          <a:p>
            <a:pPr marL="225425" algn="l"/>
            <a:r>
              <a:rPr lang="en-US" sz="4000" dirty="0" smtClean="0">
                <a:solidFill>
                  <a:schemeClr val="bg1"/>
                </a:solidFill>
              </a:rPr>
              <a:t>Resistance </a:t>
            </a:r>
            <a:r>
              <a:rPr lang="en-US" sz="4000" dirty="0" err="1" smtClean="0">
                <a:solidFill>
                  <a:schemeClr val="bg1"/>
                </a:solidFill>
              </a:rPr>
              <a:t>vs</a:t>
            </a:r>
            <a:r>
              <a:rPr lang="en-US" sz="4000" dirty="0" smtClean="0">
                <a:solidFill>
                  <a:schemeClr val="bg1"/>
                </a:solidFill>
              </a:rPr>
              <a:t> Resilience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95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Resilience has in recent years replaced the concept of resistance in disaster research </a:t>
            </a:r>
          </a:p>
          <a:p>
            <a:pPr marL="0" indent="0">
              <a:buNone/>
            </a:pPr>
            <a:endParaRPr lang="en-US" sz="2000" dirty="0" smtClean="0"/>
          </a:p>
          <a:p>
            <a:pPr marL="285750" indent="-285750"/>
            <a:r>
              <a:rPr lang="en-US" sz="2000" dirty="0" smtClean="0"/>
              <a:t>Resistance emphasizes the importance of </a:t>
            </a:r>
            <a:r>
              <a:rPr lang="en-US" sz="2000" b="1" dirty="0" smtClean="0"/>
              <a:t>predisaster</a:t>
            </a:r>
            <a:r>
              <a:rPr lang="en-US" sz="2000" dirty="0" smtClean="0"/>
              <a:t> </a:t>
            </a:r>
            <a:r>
              <a:rPr lang="en-US" sz="2000" b="1" dirty="0" smtClean="0"/>
              <a:t>mitigation measures </a:t>
            </a:r>
            <a:r>
              <a:rPr lang="en-US" sz="2000" dirty="0" smtClean="0"/>
              <a:t>that enhance the </a:t>
            </a:r>
            <a:r>
              <a:rPr lang="en-US" sz="2000" b="1" dirty="0" smtClean="0"/>
              <a:t>performance</a:t>
            </a:r>
            <a:r>
              <a:rPr lang="en-US" sz="2000" dirty="0" smtClean="0"/>
              <a:t> of structures, infrastructure elements, and institutions in reducing losses</a:t>
            </a:r>
          </a:p>
          <a:p>
            <a:pPr marL="285750" indent="-285750">
              <a:buNone/>
            </a:pPr>
            <a:endParaRPr lang="en-US" sz="2000" dirty="0" smtClean="0"/>
          </a:p>
          <a:p>
            <a:pPr marL="285750" indent="-285750"/>
            <a:r>
              <a:rPr lang="en-US" sz="2000" dirty="0" smtClean="0"/>
              <a:t>Resilience reflects the concern for improving the capacity of physical and human systems to </a:t>
            </a:r>
            <a:r>
              <a:rPr lang="en-US" sz="2000" b="1" dirty="0" smtClean="0"/>
              <a:t>respond</a:t>
            </a:r>
            <a:r>
              <a:rPr lang="en-US" sz="2000" dirty="0" smtClean="0"/>
              <a:t> to and </a:t>
            </a:r>
            <a:r>
              <a:rPr lang="en-US" sz="2000" b="1" dirty="0" smtClean="0"/>
              <a:t>recover</a:t>
            </a:r>
            <a:r>
              <a:rPr lang="en-US" sz="2000" dirty="0" smtClean="0"/>
              <a:t> form extreme events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616" y="6492875"/>
            <a:ext cx="4572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16</a:t>
            </a:fld>
            <a:endParaRPr lang="en-US"/>
          </a:p>
        </p:txBody>
      </p:sp>
      <p:pic>
        <p:nvPicPr>
          <p:cNvPr id="7170" name="Picture 2" descr="http://karenswhimsy.com/public-domain-images/roman-gladiators/images/roman-gladiators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676400"/>
            <a:ext cx="4343400" cy="38656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5715000"/>
            <a:ext cx="3541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www.karenswhimsy.com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81000"/>
            <a:ext cx="8610600" cy="792162"/>
          </a:xfrm>
        </p:spPr>
        <p:txBody>
          <a:bodyPr>
            <a:normAutofit/>
          </a:bodyPr>
          <a:lstStyle/>
          <a:p>
            <a:pPr marL="225425" algn="l"/>
            <a:r>
              <a:rPr lang="en-US" sz="4000" dirty="0" smtClean="0">
                <a:solidFill>
                  <a:schemeClr val="bg1"/>
                </a:solidFill>
              </a:rPr>
              <a:t>Resilience Concepts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92143"/>
            <a:ext cx="8534400" cy="1447800"/>
          </a:xfrm>
        </p:spPr>
        <p:txBody>
          <a:bodyPr>
            <a:normAutofit/>
          </a:bodyPr>
          <a:lstStyle/>
          <a:p>
            <a:pPr marL="119063" indent="0">
              <a:buNone/>
            </a:pPr>
            <a:r>
              <a:rPr lang="en-US" sz="2000" dirty="0" smtClean="0"/>
              <a:t>Definitions:</a:t>
            </a:r>
          </a:p>
          <a:p>
            <a:pPr indent="-223838">
              <a:buNone/>
            </a:pPr>
            <a:r>
              <a:rPr lang="en-US" sz="2000" dirty="0" smtClean="0"/>
              <a:t>“The ability of a system to reduce the chance of a shock, to absorb a shock if it occurs and to recover quickly after a </a:t>
            </a:r>
            <a:r>
              <a:rPr lang="en-US" sz="2000" dirty="0"/>
              <a:t>shock.” </a:t>
            </a:r>
            <a:r>
              <a:rPr lang="en-US" sz="2000" dirty="0" smtClean="0"/>
              <a:t> -(</a:t>
            </a:r>
            <a:r>
              <a:rPr lang="en-US" sz="2000" dirty="0" err="1" smtClean="0"/>
              <a:t>Bruneau</a:t>
            </a:r>
            <a:r>
              <a:rPr lang="en-US" sz="2000" dirty="0" smtClean="0"/>
              <a:t> </a:t>
            </a:r>
            <a:r>
              <a:rPr lang="en-US" sz="2000" dirty="0"/>
              <a:t>et al. </a:t>
            </a:r>
            <a:r>
              <a:rPr lang="en-US" sz="2000" dirty="0" smtClean="0"/>
              <a:t>2003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17475"/>
            <a:r>
              <a:rPr lang="en-US" sz="2000" dirty="0" smtClean="0"/>
              <a:t>“The ability to accommodate change gracefully without any catastrophic failure”</a:t>
            </a:r>
          </a:p>
          <a:p>
            <a:pPr marL="342900" indent="-117475"/>
            <a:r>
              <a:rPr lang="en-US" sz="2000" dirty="0" smtClean="0"/>
              <a:t>- (Foster, 1997)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76800"/>
            <a:ext cx="8763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/>
            <a:r>
              <a:rPr lang="en-US" sz="2000" dirty="0" smtClean="0"/>
              <a:t>More specifically, a resilient system is one that shows:</a:t>
            </a:r>
          </a:p>
          <a:p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	-Reduced probability of failure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	-Reduced consequences from failures (damage, 		  		  	  fatalities, negative economic &amp; social consequences) 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	-Reduced time to recovery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169" y="6492875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645725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/>
            <a:r>
              <a:rPr lang="en-US" sz="2000" dirty="0" smtClean="0"/>
              <a:t>Transportation resiliency can be defined as “the ability for the system to maintain its demonstrated level of service or to restore itself to that level of service in specified timeframe” (</a:t>
            </a:r>
            <a:r>
              <a:rPr lang="en-US" sz="2000" dirty="0" err="1" smtClean="0"/>
              <a:t>Heaslip</a:t>
            </a:r>
            <a:r>
              <a:rPr lang="en-US" sz="2000" dirty="0" smtClean="0"/>
              <a:t> et al., 2009).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8" y="2838009"/>
            <a:ext cx="7201641" cy="264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679" y="302991"/>
            <a:ext cx="8610600" cy="792162"/>
          </a:xfrm>
        </p:spPr>
        <p:txBody>
          <a:bodyPr>
            <a:normAutofit/>
          </a:bodyPr>
          <a:lstStyle/>
          <a:p>
            <a:pPr marL="119063" algn="l"/>
            <a:r>
              <a:rPr lang="en-US" sz="4000" dirty="0" smtClean="0">
                <a:solidFill>
                  <a:schemeClr val="bg1"/>
                </a:solidFill>
              </a:rPr>
              <a:t>Resilience Concepts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481000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19554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/>
            <a:r>
              <a:rPr lang="en-US" sz="2000" dirty="0" smtClean="0"/>
              <a:t>A system’s resilience may be measured by: 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functionality of the system after a disruption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time it takes to return to pre-disruption levels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65282" y="5714999"/>
            <a:ext cx="6507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 2: Resilience triangle showing 50% loss in infrastructure functionality</a:t>
            </a:r>
            <a:endParaRPr lang="en-US" sz="1600" dirty="0"/>
          </a:p>
        </p:txBody>
      </p:sp>
      <p:sp>
        <p:nvSpPr>
          <p:cNvPr id="8" name="Right Triangle 7"/>
          <p:cNvSpPr/>
          <p:nvPr/>
        </p:nvSpPr>
        <p:spPr>
          <a:xfrm rot="10800000" flipH="1">
            <a:off x="4495799" y="3276600"/>
            <a:ext cx="1371601" cy="885604"/>
          </a:xfrm>
          <a:prstGeom prst="rt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3740" y="6053553"/>
            <a:ext cx="5410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Tierney, K.  and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Bruneau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M.  “Conceptualizing Resilience”. TR News 250 May-June, 2007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Future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 a set of metrics that can be used to assess resilience in state DOTs</a:t>
            </a:r>
          </a:p>
          <a:p>
            <a:r>
              <a:rPr lang="en-US" sz="2400" dirty="0" smtClean="0"/>
              <a:t>Incorporate these metrics into a framework that can be used in the transportation planning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4572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0" y="762000"/>
            <a:ext cx="8229600" cy="563562"/>
          </a:xfrm>
        </p:spPr>
        <p:txBody>
          <a:bodyPr>
            <a:normAutofit fontScale="90000"/>
          </a:bodyPr>
          <a:lstStyle/>
          <a:p>
            <a:pPr marL="119063" algn="l"/>
            <a:r>
              <a:rPr lang="en-US" sz="4900" dirty="0" smtClean="0">
                <a:solidFill>
                  <a:schemeClr val="bg1"/>
                </a:solidFill>
              </a:rPr>
              <a:t>Overview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 for research </a:t>
            </a:r>
          </a:p>
          <a:p>
            <a:r>
              <a:rPr lang="en-US" sz="2800" dirty="0" smtClean="0"/>
              <a:t>Overview of some major disasters</a:t>
            </a:r>
          </a:p>
          <a:p>
            <a:r>
              <a:rPr lang="en-US" sz="2800" dirty="0" smtClean="0"/>
              <a:t>Disaster </a:t>
            </a:r>
            <a:r>
              <a:rPr lang="en-US" sz="2800" dirty="0"/>
              <a:t>i</a:t>
            </a:r>
            <a:r>
              <a:rPr lang="en-US" sz="2800" dirty="0" smtClean="0"/>
              <a:t>mpacts on transportation infrastructure </a:t>
            </a:r>
          </a:p>
          <a:p>
            <a:pPr marL="344488" lvl="1" indent="-284163">
              <a:buFont typeface="Arial" pitchFamily="34" charset="0"/>
              <a:buChar char="•"/>
            </a:pPr>
            <a:r>
              <a:rPr lang="en-US" dirty="0" smtClean="0"/>
              <a:t>Resiliency in transportation</a:t>
            </a:r>
          </a:p>
          <a:p>
            <a:pPr marL="344488" lvl="1" indent="-284163">
              <a:buFont typeface="Arial" pitchFamily="34" charset="0"/>
              <a:buChar char="•"/>
            </a:pPr>
            <a:r>
              <a:rPr lang="en-US" dirty="0" smtClean="0"/>
              <a:t>Future work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64555"/>
            <a:ext cx="5334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2578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“Assessing the Damage from Hurricane Sandy”. The New York Times, N.Y/ Region, October 29, 2012. Retrieved on November 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2012. </a:t>
            </a:r>
            <a:r>
              <a:rPr lang="en-US" sz="1400" u="sng" dirty="0" smtClean="0">
                <a:hlinkClick r:id="rId2"/>
              </a:rPr>
              <a:t>http://www.nytimes.com/interactive/2012/10/30/nyregion/hurricane-sandys-aftermath.html</a:t>
            </a:r>
            <a:endParaRPr lang="en-US" sz="1400" dirty="0" smtClean="0"/>
          </a:p>
          <a:p>
            <a:r>
              <a:rPr lang="en-US" sz="1400" dirty="0" smtClean="0"/>
              <a:t>“Christie Administration Responds to NJ Transit Infrastructure Damage Following hurricane Sandy”. State of New Jersey. October 30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2012                                                                     </a:t>
            </a:r>
            <a:r>
              <a:rPr lang="en-US" sz="1400" u="sng" dirty="0" smtClean="0">
                <a:hlinkClick r:id="rId3"/>
              </a:rPr>
              <a:t>http://www.nj.gov/governor/news/news/552012/approved/20121030e.html</a:t>
            </a:r>
            <a:endParaRPr lang="en-US" sz="1400" dirty="0" smtClean="0"/>
          </a:p>
          <a:p>
            <a:r>
              <a:rPr lang="en-US" sz="1400" dirty="0" smtClean="0"/>
              <a:t>Conan R. “ Hurricane Sandy Leaves at Least 21 Dead, Heavy Infrastructure Damage-</a:t>
            </a:r>
            <a:r>
              <a:rPr lang="en-US" sz="1400" dirty="0" err="1" smtClean="0"/>
              <a:t>Carribean</a:t>
            </a:r>
            <a:r>
              <a:rPr lang="en-US" sz="1400" dirty="0" smtClean="0"/>
              <a:t>” Business News Americas, Water and Waste. October 29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2012. </a:t>
            </a:r>
          </a:p>
          <a:p>
            <a:r>
              <a:rPr lang="en-US" sz="1400" dirty="0" smtClean="0"/>
              <a:t>“Critical Foundations, Protecting America’s Infrastructures”. The Report of the President’s Commission on Critical Infrastructure Protection. October 1997.</a:t>
            </a:r>
          </a:p>
          <a:p>
            <a:r>
              <a:rPr lang="en-US" sz="1400" dirty="0" err="1" smtClean="0"/>
              <a:t>DesRoches</a:t>
            </a:r>
            <a:r>
              <a:rPr lang="en-US" sz="1400" dirty="0" smtClean="0"/>
              <a:t>, R. and Glenn, R. “Hurricane Katrina’s Impact on Louisiana’s Transportation Infrastructure”. School of Civil and Environmental Engineering, Georgia Institute of Technology.</a:t>
            </a:r>
          </a:p>
          <a:p>
            <a:r>
              <a:rPr lang="en-US" sz="1400" dirty="0" smtClean="0"/>
              <a:t>“DOT Activities in support of Federal Response to Hurricane Katrina”. The Disaster Center’s Tropical Storm-hurricane Katrina Page, September 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2005. </a:t>
            </a:r>
          </a:p>
          <a:p>
            <a:r>
              <a:rPr lang="en-US" sz="1400" dirty="0" smtClean="0"/>
              <a:t>Miller, R. “Hurricane Katrina: Communications &amp; Infrastructure Impacts”. National Defense University</a:t>
            </a:r>
          </a:p>
          <a:p>
            <a:r>
              <a:rPr lang="en-US" sz="1400" dirty="0" smtClean="0"/>
              <a:t>Information compiled from the National Oceanic and Atmospheric Administration’s (NOAA’s) Tropical Prediction Center (</a:t>
            </a:r>
            <a:r>
              <a:rPr lang="en-US" sz="1400" u="sng" dirty="0" smtClean="0">
                <a:hlinkClick r:id="rId4"/>
              </a:rPr>
              <a:t>www.nhc.noaa.gov</a:t>
            </a:r>
            <a:r>
              <a:rPr lang="en-US" sz="1400" dirty="0" smtClean="0"/>
              <a:t>), FEMA news releases, and press reports.</a:t>
            </a:r>
          </a:p>
          <a:p>
            <a:r>
              <a:rPr lang="en-US" sz="1400" dirty="0" smtClean="0"/>
              <a:t>Tierney</a:t>
            </a:r>
            <a:r>
              <a:rPr lang="en-US" sz="1400" dirty="0"/>
              <a:t>, K.  and </a:t>
            </a:r>
            <a:r>
              <a:rPr lang="en-US" sz="1400" dirty="0" err="1"/>
              <a:t>Bruneau</a:t>
            </a:r>
            <a:r>
              <a:rPr lang="en-US" sz="1400" dirty="0"/>
              <a:t>, M.  “Conceptualizing Resilience”. TR News 250 May-June, </a:t>
            </a:r>
            <a:r>
              <a:rPr lang="en-US" sz="1400" dirty="0" smtClean="0"/>
              <a:t>2007. Transportation research Board of the National Academies. </a:t>
            </a:r>
            <a:endParaRPr lang="en-US" sz="1400" dirty="0"/>
          </a:p>
          <a:p>
            <a:endParaRPr lang="en-US" sz="14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488917"/>
            <a:ext cx="4572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04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Questions?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26670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Stephanie </a:t>
            </a:r>
            <a:r>
              <a:rPr lang="en-US" dirty="0" err="1" smtClean="0"/>
              <a:t>Amoaning-Yankson</a:t>
            </a:r>
            <a:endParaRPr lang="en-US" dirty="0" smtClean="0"/>
          </a:p>
          <a:p>
            <a:pPr algn="ctr"/>
            <a:r>
              <a:rPr lang="en-US" dirty="0" smtClean="0">
                <a:hlinkClick r:id="rId2"/>
              </a:rPr>
              <a:t>sayankson@gatech.edu</a:t>
            </a:r>
            <a:endParaRPr lang="en-US" dirty="0" smtClean="0"/>
          </a:p>
          <a:p>
            <a:pPr algn="ctr"/>
            <a:r>
              <a:rPr lang="en-US" dirty="0" smtClean="0"/>
              <a:t>Georgia Institute of Technology</a:t>
            </a:r>
          </a:p>
          <a:p>
            <a:pPr algn="ctr"/>
            <a:r>
              <a:rPr lang="en-US" dirty="0" smtClean="0"/>
              <a:t>Sustainable Education Building</a:t>
            </a:r>
          </a:p>
          <a:p>
            <a:pPr algn="ctr"/>
            <a:r>
              <a:rPr lang="en-US" dirty="0" smtClean="0"/>
              <a:t>Room# 319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2133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Contact information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0196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09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Motivation: Criticality of Infrastructure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34176"/>
            <a:ext cx="8686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 smtClean="0"/>
          </a:p>
          <a:p>
            <a:pPr marL="344488" lvl="1" indent="-344488">
              <a:buFont typeface="Arial" pitchFamily="34" charset="0"/>
              <a:buChar char="•"/>
            </a:pPr>
            <a:r>
              <a:rPr lang="en-US" sz="2000" dirty="0" smtClean="0"/>
              <a:t>The Patriot Act defines critical infrastructure as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 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“</a:t>
            </a:r>
            <a:r>
              <a:rPr lang="en-US" sz="2000" b="1" u="sng" dirty="0" smtClean="0"/>
              <a:t>systems and assets</a:t>
            </a:r>
            <a:r>
              <a:rPr lang="en-US" sz="2000" b="1" dirty="0" smtClean="0"/>
              <a:t>, whether physical or virtual, so </a:t>
            </a:r>
            <a:r>
              <a:rPr lang="en-US" sz="2000" b="1" u="sng" dirty="0" smtClean="0"/>
              <a:t>vital</a:t>
            </a:r>
            <a:r>
              <a:rPr lang="en-US" sz="2000" b="1" dirty="0" smtClean="0"/>
              <a:t> to the United States that the </a:t>
            </a:r>
            <a:r>
              <a:rPr lang="en-US" sz="2000" b="1" u="sng" dirty="0" smtClean="0"/>
              <a:t>incapacity or destruction </a:t>
            </a:r>
            <a:r>
              <a:rPr lang="en-US" sz="2000" b="1" dirty="0" smtClean="0"/>
              <a:t>of such systems would have a </a:t>
            </a:r>
            <a:r>
              <a:rPr lang="en-US" sz="2000" b="1" u="sng" dirty="0" smtClean="0"/>
              <a:t>debilitating impact </a:t>
            </a:r>
            <a:r>
              <a:rPr lang="en-US" sz="2000" b="1" dirty="0" smtClean="0"/>
              <a:t>on security, national economic security, national public health or safety, or any combination of those matters”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					- (P.L. 107-56, Sec. 1016(e), 2001)</a:t>
            </a:r>
          </a:p>
          <a:p>
            <a:pPr lvl="1"/>
            <a:endParaRPr lang="en-US" sz="2000" dirty="0" smtClean="0"/>
          </a:p>
          <a:p>
            <a:pPr marL="344488" lvl="1" indent="-344488">
              <a:buFont typeface="Arial" pitchFamily="34" charset="0"/>
              <a:buChar char="•"/>
            </a:pPr>
            <a:r>
              <a:rPr lang="en-US" sz="2000" dirty="0" smtClean="0"/>
              <a:t>The transportation system is one of the nation’s sixteen defined critical infrastructure sectors. 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490129"/>
            <a:ext cx="649184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z="1400" smtClean="0"/>
              <a:pPr algn="l"/>
              <a:t>3</a:t>
            </a:fld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0678" y="381000"/>
            <a:ext cx="8884722" cy="609600"/>
          </a:xfrm>
        </p:spPr>
        <p:txBody>
          <a:bodyPr>
            <a:noAutofit/>
          </a:bodyPr>
          <a:lstStyle/>
          <a:p>
            <a:pPr marL="119063" indent="0" algn="l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Motivation: Threat of Natural Disasters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8199" r="4868" b="5614"/>
          <a:stretch/>
        </p:blipFill>
        <p:spPr>
          <a:xfrm>
            <a:off x="990600" y="1447800"/>
            <a:ext cx="7019260" cy="4940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860" y="6608512"/>
            <a:ext cx="685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EM-DAT: the International Disaster Database-www.emdat.be-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Universite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Catholique de Louvain, Brussels-Belgium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268643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 1: Natural Disasters reported worldwide between 1900 and 2010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2400" y="6501813"/>
            <a:ext cx="5334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09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Motivation: Impact on National </a:t>
            </a:r>
            <a:r>
              <a:rPr lang="en-US" sz="4000" dirty="0">
                <a:solidFill>
                  <a:schemeClr val="bg1"/>
                </a:solidFill>
              </a:rPr>
              <a:t>E</a:t>
            </a:r>
            <a:r>
              <a:rPr lang="en-US" sz="4000" dirty="0" smtClean="0">
                <a:solidFill>
                  <a:schemeClr val="bg1"/>
                </a:solidFill>
              </a:rPr>
              <a:t>conomy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187547"/>
            <a:ext cx="8001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"EM-DAT: The OFDA/CRED International Disaster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Database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www.em-dat.net - Université Catholique de Louvain - Brussels -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Belgium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64485"/>
              </p:ext>
            </p:extLst>
          </p:nvPr>
        </p:nvGraphicFramePr>
        <p:xfrm>
          <a:off x="1066800" y="1752600"/>
          <a:ext cx="6705600" cy="41148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0405"/>
                <a:gridCol w="2786835"/>
                <a:gridCol w="2118360"/>
              </a:tblGrid>
              <a:tr h="365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Disaster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Damage (billion </a:t>
                      </a:r>
                      <a:r>
                        <a:rPr lang="en-US" sz="1800" b="1" u="none" strike="noStrike" dirty="0">
                          <a:effectLst/>
                        </a:rPr>
                        <a:t>US$)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8/29/2005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Hurricane Katrina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10/28/2012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Hurricane Sandy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1/17/1994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Northridge Earthquake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9/12/2008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Hurricane Ike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8/24/1992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Hurricane </a:t>
                      </a:r>
                      <a:r>
                        <a:rPr lang="en-US" sz="1800" u="none" strike="noStrike" dirty="0" smtClean="0">
                          <a:effectLst/>
                        </a:rPr>
                        <a:t>Andrew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9/15/2004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Hurricane Ivan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9/23/2005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Hurricane Rita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8/13/2004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Hurricane Charley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10/24/2005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Hurricane Wilma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350.8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421" y="5971151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Table 1: Top nine natural disasters in the United States sorted by economic damage costs (1984-2013)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9174" y="12192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table below shows the most destructive U.S. natural disasters in the last 30 years.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8100" y="6477477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pPr marL="119063" algn="l"/>
            <a:r>
              <a:rPr lang="en-US" sz="4000" dirty="0" smtClean="0">
                <a:solidFill>
                  <a:schemeClr val="bg1"/>
                </a:solidFill>
              </a:rPr>
              <a:t>Hurricane Katrina (</a:t>
            </a:r>
            <a:r>
              <a:rPr lang="en-US" sz="4000" dirty="0">
                <a:solidFill>
                  <a:schemeClr val="bg1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ugust 29</a:t>
            </a:r>
            <a:r>
              <a:rPr lang="en-US" sz="4000" baseline="30000" dirty="0" smtClean="0">
                <a:solidFill>
                  <a:schemeClr val="bg1"/>
                </a:solidFill>
              </a:rPr>
              <a:t>th</a:t>
            </a:r>
            <a:r>
              <a:rPr lang="en-US" sz="4000" dirty="0" smtClean="0">
                <a:solidFill>
                  <a:schemeClr val="bg1"/>
                </a:solidFill>
              </a:rPr>
              <a:t>, 2005)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4023"/>
            <a:ext cx="46482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Category 3 hurricane </a:t>
            </a:r>
          </a:p>
          <a:p>
            <a:r>
              <a:rPr lang="en-US" sz="2000" dirty="0" smtClean="0"/>
              <a:t>Wind strength of up to 125mph</a:t>
            </a:r>
          </a:p>
          <a:p>
            <a:r>
              <a:rPr lang="en-US" sz="2000" dirty="0" smtClean="0"/>
              <a:t>Minimum pressure of 920mb </a:t>
            </a:r>
          </a:p>
          <a:p>
            <a:r>
              <a:rPr lang="en-US" sz="2000" dirty="0" smtClean="0"/>
              <a:t>Storm surge of up to 30ft</a:t>
            </a:r>
          </a:p>
          <a:p>
            <a:r>
              <a:rPr lang="en-US" sz="2000" dirty="0" smtClean="0"/>
              <a:t>1833 fatalities</a:t>
            </a:r>
          </a:p>
          <a:p>
            <a:r>
              <a:rPr lang="en-US" sz="2000" dirty="0" smtClean="0"/>
              <a:t>Extensive damage was due </a:t>
            </a:r>
            <a:r>
              <a:rPr lang="en-US" sz="2000" dirty="0"/>
              <a:t>to storm surge and levee breaches and resulting </a:t>
            </a:r>
            <a:r>
              <a:rPr lang="en-US" sz="2000" dirty="0" smtClean="0"/>
              <a:t>flooding</a:t>
            </a:r>
          </a:p>
          <a:p>
            <a:r>
              <a:rPr lang="en-US" sz="2000" dirty="0" smtClean="0"/>
              <a:t>$125 billion (normalized 2007 dollars) in damages</a:t>
            </a:r>
          </a:p>
        </p:txBody>
      </p:sp>
      <p:pic>
        <p:nvPicPr>
          <p:cNvPr id="3074" name="Picture 2" descr="http://upload.wikimedia.org/wikipedia/commons/thumb/a/a4/Hurricane_Katrina_August_28_2005_NASA.jpg/220px-Hurricane_Katrina_August_28_2005_NA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8" y="1447800"/>
            <a:ext cx="348266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0134" y="6267787"/>
            <a:ext cx="3541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en.wikipedia.org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75623"/>
            <a:ext cx="4572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6075516"/>
            <a:ext cx="3753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Hurricane Katrina at  peak strength on August 28,</a:t>
            </a:r>
            <a:r>
              <a:rPr lang="en-US" sz="1200" dirty="0"/>
              <a:t> </a:t>
            </a:r>
            <a:r>
              <a:rPr lang="en-US" sz="1200" dirty="0" smtClean="0"/>
              <a:t>2005.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276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45 bridges sustained damage in: </a:t>
            </a:r>
          </a:p>
          <a:p>
            <a:pPr lvl="1"/>
            <a:r>
              <a:rPr lang="en-US" sz="1800" dirty="0" smtClean="0"/>
              <a:t>Alabama</a:t>
            </a:r>
          </a:p>
          <a:p>
            <a:pPr lvl="1"/>
            <a:r>
              <a:rPr lang="en-US" sz="1800" dirty="0" smtClean="0"/>
              <a:t>Mississippi</a:t>
            </a:r>
          </a:p>
          <a:p>
            <a:pPr lvl="1"/>
            <a:r>
              <a:rPr lang="en-US" sz="1800" dirty="0" smtClean="0"/>
              <a:t>Louisiana</a:t>
            </a:r>
          </a:p>
          <a:p>
            <a:pPr lvl="1"/>
            <a:endParaRPr lang="en-US" sz="2000" dirty="0"/>
          </a:p>
          <a:p>
            <a:r>
              <a:rPr lang="en-US" sz="2000" dirty="0"/>
              <a:t>Vital damaged bridges </a:t>
            </a:r>
            <a:r>
              <a:rPr lang="en-US" sz="2000" dirty="0" smtClean="0"/>
              <a:t>were:</a:t>
            </a:r>
          </a:p>
          <a:p>
            <a:pPr lvl="1"/>
            <a:r>
              <a:rPr lang="en-US" sz="1800" dirty="0" smtClean="0"/>
              <a:t>I-10 </a:t>
            </a:r>
            <a:r>
              <a:rPr lang="en-US" sz="1800" dirty="0"/>
              <a:t>Twin Span </a:t>
            </a:r>
            <a:r>
              <a:rPr lang="en-US" sz="1800" dirty="0" smtClean="0"/>
              <a:t>Bridge</a:t>
            </a:r>
          </a:p>
          <a:p>
            <a:pPr lvl="1"/>
            <a:r>
              <a:rPr lang="en-US" sz="1800" dirty="0" smtClean="0"/>
              <a:t>Pontchartrain Causeway</a:t>
            </a:r>
          </a:p>
          <a:p>
            <a:pPr lvl="1"/>
            <a:r>
              <a:rPr lang="en-US" sz="1800" dirty="0" smtClean="0"/>
              <a:t>St</a:t>
            </a:r>
            <a:r>
              <a:rPr lang="en-US" sz="1800" dirty="0"/>
              <a:t>. Louis Bay </a:t>
            </a:r>
            <a:r>
              <a:rPr lang="en-US" sz="1800" dirty="0" smtClean="0"/>
              <a:t>Bridge</a:t>
            </a:r>
          </a:p>
          <a:p>
            <a:pPr lvl="1"/>
            <a:r>
              <a:rPr lang="en-US" sz="1800" dirty="0" smtClean="0"/>
              <a:t>Biloxi </a:t>
            </a:r>
            <a:r>
              <a:rPr lang="en-US" sz="1800" dirty="0"/>
              <a:t>Bridge</a:t>
            </a: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194" name="Picture 2" descr="twin-spans-between-slidell-and-new-orle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80556"/>
            <a:ext cx="3200400" cy="484221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88917"/>
            <a:ext cx="3048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9063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Hurricane Katrina: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Infrastructure Impacts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Bridges: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6156965"/>
            <a:ext cx="3296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Damaged I-10 Twin Span Bridged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50595"/>
              </p:ext>
            </p:extLst>
          </p:nvPr>
        </p:nvGraphicFramePr>
        <p:xfrm>
          <a:off x="228600" y="1371600"/>
          <a:ext cx="8763000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1711"/>
                <a:gridCol w="1921711"/>
                <a:gridCol w="2844131"/>
                <a:gridCol w="2075447"/>
              </a:tblGrid>
              <a:tr h="701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Cause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of Damage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Type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of Damage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Nature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Repair/Renewal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Cost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Repair/ Renewal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77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>
                          <a:effectLst/>
                        </a:rPr>
                        <a:t>Lifting &amp; pounding of water, leading to breakages in connection between pilings and piers</a:t>
                      </a:r>
                    </a:p>
                    <a:p>
                      <a:pPr marL="119063" marR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>
                          <a:effectLst/>
                        </a:rPr>
                        <a:t>Loose barges and </a:t>
                      </a:r>
                      <a:r>
                        <a:rPr lang="en-US" sz="1800" dirty="0" smtClean="0">
                          <a:effectLst/>
                        </a:rPr>
                        <a:t>boats</a:t>
                      </a:r>
                      <a:endParaRPr lang="en-US" sz="1800" b="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>
                          <a:effectLst/>
                        </a:rPr>
                        <a:t>Superstructure damage consisted of unseated decks and damaged guardrails with little damage to substructure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>
                          <a:effectLst/>
                        </a:rPr>
                        <a:t>Elevated </a:t>
                      </a:r>
                      <a:r>
                        <a:rPr lang="en-US" sz="1800" dirty="0" smtClean="0">
                          <a:effectLst/>
                        </a:rPr>
                        <a:t>bridges (6 meters higher</a:t>
                      </a:r>
                      <a:r>
                        <a:rPr lang="en-US" sz="1800" baseline="0" dirty="0" smtClean="0">
                          <a:effectLst/>
                        </a:rPr>
                        <a:t> than former bridge</a:t>
                      </a:r>
                      <a:r>
                        <a:rPr lang="en-US" sz="1800" dirty="0" smtClean="0">
                          <a:effectLst/>
                        </a:rPr>
                        <a:t>) </a:t>
                      </a:r>
                      <a:r>
                        <a:rPr lang="en-US" sz="1800" dirty="0">
                          <a:effectLst/>
                        </a:rPr>
                        <a:t>to reduce probability of storm surge </a:t>
                      </a:r>
                      <a:r>
                        <a:rPr lang="en-US" sz="1800" dirty="0" smtClean="0">
                          <a:effectLst/>
                        </a:rPr>
                        <a:t>damage</a:t>
                      </a:r>
                    </a:p>
                    <a:p>
                      <a:pPr marL="119063" marR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Twin</a:t>
                      </a:r>
                      <a:r>
                        <a:rPr lang="en-US" sz="1800" baseline="0" dirty="0" smtClean="0">
                          <a:effectLst/>
                        </a:rPr>
                        <a:t> Span Bridge equipped with monitoring system</a:t>
                      </a:r>
                      <a:endParaRPr lang="en-US" sz="1800" dirty="0">
                        <a:effectLst/>
                      </a:endParaRPr>
                    </a:p>
                    <a:p>
                      <a:pPr marL="119063" marR="0" indent="-1190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>
                          <a:effectLst/>
                        </a:rPr>
                        <a:t>Vertical constraint devices </a:t>
                      </a:r>
                      <a:r>
                        <a:rPr lang="en-US" sz="1800" dirty="0" smtClean="0">
                          <a:effectLst/>
                        </a:rPr>
                        <a:t>and </a:t>
                      </a:r>
                      <a:r>
                        <a:rPr lang="en-US" sz="1800" dirty="0">
                          <a:effectLst/>
                        </a:rPr>
                        <a:t>air vents proposed to be effective </a:t>
                      </a:r>
                      <a:r>
                        <a:rPr lang="en-US" sz="1800" dirty="0" smtClean="0">
                          <a:effectLst/>
                        </a:rPr>
                        <a:t>in </a:t>
                      </a:r>
                      <a:r>
                        <a:rPr lang="en-US" sz="1800" dirty="0">
                          <a:effectLst/>
                        </a:rPr>
                        <a:t>limiting damage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Estimated $1 billion in overall </a:t>
                      </a:r>
                      <a:r>
                        <a:rPr lang="en-US" sz="1800" dirty="0" smtClean="0">
                          <a:effectLst/>
                        </a:rPr>
                        <a:t>repair/ replacement </a:t>
                      </a:r>
                      <a:r>
                        <a:rPr lang="en-US" sz="1800" dirty="0">
                          <a:effectLst/>
                        </a:rPr>
                        <a:t>cost, including emergency repairs and rebuilding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639762"/>
          </a:xfrm>
        </p:spPr>
        <p:txBody>
          <a:bodyPr>
            <a:noAutofit/>
          </a:bodyPr>
          <a:lstStyle/>
          <a:p>
            <a:pPr marL="119063" algn="l"/>
            <a:r>
              <a:rPr lang="en-US" sz="4000" dirty="0" smtClean="0">
                <a:solidFill>
                  <a:schemeClr val="bg1"/>
                </a:solidFill>
              </a:rPr>
              <a:t>Infrastructure Impacts: Bridges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639762"/>
          </a:xfrm>
        </p:spPr>
        <p:txBody>
          <a:bodyPr>
            <a:noAutofit/>
          </a:bodyPr>
          <a:lstStyle/>
          <a:p>
            <a:pPr marL="225425" algn="l">
              <a:tabLst>
                <a:tab pos="225425" algn="l"/>
              </a:tabLst>
            </a:pPr>
            <a:r>
              <a:rPr lang="en-US" sz="4000" dirty="0" smtClean="0">
                <a:solidFill>
                  <a:schemeClr val="bg1"/>
                </a:solidFill>
              </a:rPr>
              <a:t>Infrastructure Impacts: Roads &amp; Rail 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97999"/>
              </p:ext>
            </p:extLst>
          </p:nvPr>
        </p:nvGraphicFramePr>
        <p:xfrm>
          <a:off x="457200" y="1289136"/>
          <a:ext cx="8001001" cy="5265420"/>
        </p:xfrm>
        <a:graphic>
          <a:graphicData uri="http://schemas.openxmlformats.org/drawingml/2006/table">
            <a:tbl>
              <a:tblPr/>
              <a:tblGrid>
                <a:gridCol w="1694330"/>
                <a:gridCol w="3103028"/>
                <a:gridCol w="3203643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Infrastructure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2" marR="6379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Causes/Type of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Damage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2" marR="6379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Nature of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Repair/Renewal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2" marR="6379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oads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2" marR="6379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Significant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debris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Submerged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roads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Sections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of roads torn apart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e.g.: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La 23 in South Louisiana</a:t>
                      </a:r>
                    </a:p>
                  </a:txBody>
                  <a:tcPr marL="63792" marR="6379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Utilities, sidewalks, American with Disabilities Act compliant ramps, driveway aprons, curbs and road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paving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Estimated $200 million for debris removal</a:t>
                      </a:r>
                    </a:p>
                  </a:txBody>
                  <a:tcPr marL="63792" marR="6379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2" marR="6379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Broken anchor bolts &amp; damaged angle clips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Debris carried by storm</a:t>
                      </a:r>
                    </a:p>
                  </a:txBody>
                  <a:tcPr marL="63792" marR="6379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Switch from anchor bolts to through rods on connections to precast I-girders on new construction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Corrosion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protection by coating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re-bars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 using high performance concrete </a:t>
                      </a:r>
                    </a:p>
                  </a:txBody>
                  <a:tcPr marL="63792" marR="63792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381000" cy="365125"/>
          </a:xfrm>
        </p:spPr>
        <p:txBody>
          <a:bodyPr/>
          <a:lstStyle/>
          <a:p>
            <a:pPr algn="l"/>
            <a:fld id="{603F627A-B321-4579-8B7A-7F36C428DFC2}" type="slidenum">
              <a:rPr lang="en-US" smtClean="0"/>
              <a:pPr algn="l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0650"/>
            <a:ext cx="990600" cy="2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6482</TotalTime>
  <Words>1756</Words>
  <Application>Microsoft Office PowerPoint</Application>
  <PresentationFormat>On-screen Show (4:3)</PresentationFormat>
  <Paragraphs>296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Disasters and Linear Infrastructure Management</vt:lpstr>
      <vt:lpstr>Overview </vt:lpstr>
      <vt:lpstr>PowerPoint Presentation</vt:lpstr>
      <vt:lpstr>PowerPoint Presentation</vt:lpstr>
      <vt:lpstr>PowerPoint Presentation</vt:lpstr>
      <vt:lpstr>Hurricane Katrina (August 29th, 2005)</vt:lpstr>
      <vt:lpstr>PowerPoint Presentation</vt:lpstr>
      <vt:lpstr>Infrastructure Impacts: Bridges</vt:lpstr>
      <vt:lpstr>Infrastructure Impacts: Roads &amp; Rail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Resistance vs Resilience </vt:lpstr>
      <vt:lpstr>Resilience Concepts </vt:lpstr>
      <vt:lpstr>Resilience Concepts</vt:lpstr>
      <vt:lpstr>Future Work</vt:lpstr>
      <vt:lpstr>References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Disasters and linear infrastructure</dc:title>
  <dc:creator>stephy</dc:creator>
  <cp:lastModifiedBy>Leous, Audrey F</cp:lastModifiedBy>
  <cp:revision>570</cp:revision>
  <dcterms:created xsi:type="dcterms:W3CDTF">2013-03-02T19:37:55Z</dcterms:created>
  <dcterms:modified xsi:type="dcterms:W3CDTF">2013-04-11T18:34:33Z</dcterms:modified>
</cp:coreProperties>
</file>