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9" r:id="rId1"/>
    <p:sldMasterId id="2147484921" r:id="rId2"/>
    <p:sldMasterId id="2147484933" r:id="rId3"/>
    <p:sldMasterId id="2147484945" r:id="rId4"/>
    <p:sldMasterId id="2147484957" r:id="rId5"/>
  </p:sldMasterIdLst>
  <p:notesMasterIdLst>
    <p:notesMasterId r:id="rId19"/>
  </p:notesMasterIdLst>
  <p:handoutMasterIdLst>
    <p:handoutMasterId r:id="rId20"/>
  </p:handoutMasterIdLst>
  <p:sldIdLst>
    <p:sldId id="456" r:id="rId6"/>
    <p:sldId id="459" r:id="rId7"/>
    <p:sldId id="486" r:id="rId8"/>
    <p:sldId id="491" r:id="rId9"/>
    <p:sldId id="492" r:id="rId10"/>
    <p:sldId id="463" r:id="rId11"/>
    <p:sldId id="493" r:id="rId12"/>
    <p:sldId id="487" r:id="rId13"/>
    <p:sldId id="489" r:id="rId14"/>
    <p:sldId id="494" r:id="rId15"/>
    <p:sldId id="495" r:id="rId16"/>
    <p:sldId id="490" r:id="rId17"/>
    <p:sldId id="48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638"/>
    <a:srgbClr val="DC143C"/>
    <a:srgbClr val="000000"/>
    <a:srgbClr val="FEF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4" autoAdjust="0"/>
    <p:restoredTop sz="86785" autoAdjust="0"/>
  </p:normalViewPr>
  <p:slideViewPr>
    <p:cSldViewPr>
      <p:cViewPr>
        <p:scale>
          <a:sx n="100" d="100"/>
          <a:sy n="100" d="100"/>
        </p:scale>
        <p:origin x="-88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1482" y="3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F550A0E2-5209-41BB-86A8-57633FDA13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02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7A536CBC-0C32-4D3B-BCAA-B7851BB58A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50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61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52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961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410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1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96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9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65574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8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11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7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9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4214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51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6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55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8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3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6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7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93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8650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21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2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6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02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07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9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11489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83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7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90C99-3AA3-4428-8AEA-29748D212FC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Picture 4" descr="GatorEng_logo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8697"/>
            <a:ext cx="1524000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1" y="1548"/>
            <a:ext cx="965789" cy="1154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5" name="Picture 4" descr="GatorEng_logo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8697"/>
            <a:ext cx="1524000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1" y="1548"/>
            <a:ext cx="965789" cy="11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5" name="Picture 4" descr="GatorEng_logo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8697"/>
            <a:ext cx="1524000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1" y="1548"/>
            <a:ext cx="965789" cy="11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5" name="Picture 4" descr="GatorEng_logo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8697"/>
            <a:ext cx="1524000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1" y="1548"/>
            <a:ext cx="965789" cy="11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90C99-3AA3-4428-8AEA-29748D212FC5}" type="slidenum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5" name="Picture 4" descr="GatorEng_logo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8697"/>
            <a:ext cx="1524000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1" y="1548"/>
            <a:ext cx="965789" cy="11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2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67640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Evaluating Safety Performance of Bridges on Major Highways in Alabama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175843"/>
            <a:ext cx="7696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J</a:t>
            </a:r>
            <a:r>
              <a:rPr lang="en-US" altLang="zh-CN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ing Li, Post-doc Researcher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Gaurav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 Mehta</a:t>
            </a:r>
            <a:r>
              <a:rPr lang="en-US" altLang="zh-CN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, </a:t>
            </a:r>
            <a:r>
              <a:rPr lang="en-US" altLang="zh-C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PhD </a:t>
            </a:r>
            <a:r>
              <a:rPr lang="en-US" altLang="zh-CN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Candidate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Steven Jones,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Associate Professor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Department of Civil, Construction and Environmental Engineering </a:t>
            </a:r>
            <a:br>
              <a:rPr lang="en-US" sz="1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</a:br>
            <a:r>
              <a:rPr lang="en-US" sz="1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haroni" pitchFamily="2" charset="-79"/>
              </a:rPr>
              <a:t>The University of Alabama, Tuscaloosa, Alabama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1" y="5983069"/>
            <a:ext cx="594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2014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UTC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Conference for the Southeastern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Region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March 25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th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, 2014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3999" cy="114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24" y="0"/>
            <a:ext cx="1692347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Constantia"/>
              </a:rPr>
              <a:t>Modeling Results</a:t>
            </a:r>
            <a:endParaRPr lang="en-US" altLang="zh-CN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381000" y="1143000"/>
            <a:ext cx="47244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SPF for </a:t>
            </a:r>
            <a:r>
              <a:rPr lang="en-US" dirty="0">
                <a:solidFill>
                  <a:schemeClr val="bg1"/>
                </a:solidFill>
                <a:latin typeface="+mn-lt"/>
                <a:ea typeface="宋体" pitchFamily="2" charset="-122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verall vehicle crashes</a:t>
            </a:r>
            <a:endParaRPr lang="en-US" dirty="0" smtClean="0">
              <a:solidFill>
                <a:schemeClr val="bg1"/>
              </a:solidFill>
              <a:latin typeface="Constantia"/>
              <a:ea typeface="宋体" pitchFamily="2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44335"/>
              </p:ext>
            </p:extLst>
          </p:nvPr>
        </p:nvGraphicFramePr>
        <p:xfrm>
          <a:off x="1371598" y="1853184"/>
          <a:ext cx="6172202" cy="4471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880"/>
                <a:gridCol w="2060123"/>
                <a:gridCol w="1981199"/>
              </a:tblGrid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Variables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Best model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Comparable model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Intercept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-9.1586 (0.2541)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-8.902 (0.2106)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AADT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0.9564 (0.0297)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0.9713 (0.0228)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Bridge Length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0.3562 (0.0191)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0.9768 (0.1769)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Transition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-0.5630 (0.1646)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Approach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0.2020 (0.0869)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Railing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0.2894 (0.1691)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Percentage Truck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-0.0209 (0.0048)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-0.0222 (0.0042)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Shoulder Width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0.4251 (0.0904)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Dispersion Parameter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4.476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4.6364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Log-Likelihood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-3243.97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-3264.23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63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AIC</a:t>
                      </a:r>
                      <a:endParaRPr lang="en-US" sz="15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2.6034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54864" marB="54864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2.6164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Constantia"/>
              </a:rPr>
              <a:t>Modeling Results</a:t>
            </a:r>
            <a:endParaRPr lang="en-US" altLang="zh-CN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381000" y="114300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SPF for single vehicle bridge rail-related crashes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31349"/>
              </p:ext>
            </p:extLst>
          </p:nvPr>
        </p:nvGraphicFramePr>
        <p:xfrm>
          <a:off x="1676400" y="1752601"/>
          <a:ext cx="5715000" cy="4681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968"/>
                <a:gridCol w="3217032"/>
              </a:tblGrid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Variables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Best model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Intercept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-4.8136 (0.8541)</a:t>
                      </a:r>
                      <a:endParaRPr lang="en-U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AADT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0.2490 (0.0897)</a:t>
                      </a:r>
                      <a:endParaRPr lang="en-U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Bridge Length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1.0918 (0.2930)</a:t>
                      </a:r>
                      <a:endParaRPr lang="en-U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Transition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/>
                        </a:rPr>
                        <a:t>-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Approach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/>
                        </a:rPr>
                        <a:t>-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Railing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/>
                        </a:rPr>
                        <a:t>-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Truck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0.0322 (0.0080)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Shoulder Width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/>
                        </a:rPr>
                        <a:t>-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Dispersion Parameter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8.412</a:t>
                      </a:r>
                      <a:endParaRPr lang="en-U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  <a:tr h="24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Log-Likelihood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-941.40</a:t>
                      </a:r>
                      <a:endParaRPr lang="en-U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4000"/>
                      </a:srgbClr>
                    </a:solidFill>
                  </a:tcPr>
                </a:tc>
              </a:tr>
              <a:tr h="263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AIC</a:t>
                      </a:r>
                      <a:endParaRPr lang="en-US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54864" marB="54864" anchor="ctr">
                    <a:solidFill>
                      <a:srgbClr val="A326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0.9464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A32638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Constantia"/>
              </a:rPr>
              <a:t>Conclusion</a:t>
            </a:r>
            <a:endParaRPr lang="en-US" altLang="zh-CN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50990"/>
            <a:ext cx="8686800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18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Developed </a:t>
            </a:r>
            <a:r>
              <a:rPr lang="en-US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the safety performance function (SPF) for the bridge segments on roadway </a:t>
            </a: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facilities.</a:t>
            </a:r>
          </a:p>
          <a:p>
            <a:pPr marL="690563" indent="-350838" eaLnBrk="0" hangingPunct="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tabLst>
                <a:tab pos="273050" algn="l"/>
              </a:tabLst>
            </a:pPr>
            <a:r>
              <a:rPr lang="en-US" sz="22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SPF for overall vehicle crashes</a:t>
            </a:r>
          </a:p>
          <a:p>
            <a:pPr marL="690563" indent="-350838" ea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SPF for single vehicle bridge rail-related crashes</a:t>
            </a:r>
          </a:p>
          <a:p>
            <a:pPr marL="342900" indent="-342900" eaLnBrk="0" hangingPunct="0">
              <a:spcAft>
                <a:spcPts val="18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The models are based on </a:t>
            </a:r>
            <a:r>
              <a:rPr lang="en-US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Alabama data</a:t>
            </a:r>
          </a:p>
          <a:p>
            <a:pPr marL="690563" indent="-350838" eaLnBrk="0" hangingPunct="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tabLst>
                <a:tab pos="273050" algn="l"/>
              </a:tabLst>
            </a:pP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Alabama-specific bridge SPFs may not apply in other states</a:t>
            </a:r>
          </a:p>
          <a:p>
            <a:pPr marL="690563" indent="-350838" eaLnBrk="0" hangingPunct="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tabLst>
                <a:tab pos="273050" algn="l"/>
              </a:tabLst>
            </a:pPr>
            <a:r>
              <a:rPr lang="en-US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Test using calibration factor or develop new SPFs</a:t>
            </a:r>
            <a:endParaRPr lang="en-US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2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3999" cy="1142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1789093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Eras Demi ITC" pitchFamily="34" charset="0"/>
              </a:rPr>
              <a:t>Thanks!</a:t>
            </a:r>
            <a:endParaRPr lang="en-US" sz="6000" dirty="0">
              <a:latin typeface="Eras Demi ITC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2514600" y="391674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Eras Demi ITC" pitchFamily="34" charset="0"/>
              </a:rPr>
              <a:t>Questions / Comments?</a:t>
            </a:r>
            <a:endParaRPr lang="en-US" sz="4000" dirty="0">
              <a:latin typeface="Eras Demi IT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24" y="0"/>
            <a:ext cx="1692347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124200" y="180975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Outline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36979" y="1478846"/>
            <a:ext cx="779742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9113" indent="-519113" eaLnBrk="0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Background</a:t>
            </a:r>
          </a:p>
          <a:p>
            <a:pPr marL="519113" indent="-519113" eaLnBrk="0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Data </a:t>
            </a:r>
            <a:r>
              <a:rPr lang="en-US" altLang="zh-CN" sz="2800" b="1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Description</a:t>
            </a:r>
            <a:endParaRPr lang="en-US" altLang="zh-CN" sz="2800" b="1" dirty="0">
              <a:solidFill>
                <a:schemeClr val="bg1"/>
              </a:solidFill>
              <a:latin typeface="Constantia"/>
              <a:ea typeface="宋体" pitchFamily="2" charset="-122"/>
            </a:endParaRPr>
          </a:p>
          <a:p>
            <a:pPr marL="519113" indent="-519113" eaLnBrk="0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Modeling Methodology</a:t>
            </a:r>
          </a:p>
          <a:p>
            <a:pPr marL="519113" indent="-519113" eaLnBrk="0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Modeling Results</a:t>
            </a:r>
          </a:p>
          <a:p>
            <a:pPr marL="519113" indent="-519113" eaLnBrk="0" hangingPunct="0">
              <a:spcAft>
                <a:spcPts val="2400"/>
              </a:spcAft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Conclusion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83723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819400" y="18097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+mn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4"/>
          <p:cNvSpPr/>
          <p:nvPr/>
        </p:nvSpPr>
        <p:spPr>
          <a:xfrm>
            <a:off x="381000" y="1332191"/>
            <a:ext cx="38100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  <a:tabLst>
                <a:tab pos="2730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Bridges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宋体" pitchFamily="2" charset="-12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are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宋体" pitchFamily="2" charset="-122"/>
              </a:rPr>
              <a:t>integral infrastructure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components that are usually the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宋体" pitchFamily="2" charset="-122"/>
              </a:rPr>
              <a:t>subject of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structural performance research.</a:t>
            </a:r>
            <a:endParaRPr lang="en-US" sz="2000" dirty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5410200" y="1337727"/>
            <a:ext cx="335280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  <a:tabLst>
                <a:tab pos="27305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How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宋体" pitchFamily="2" charset="-122"/>
              </a:rPr>
              <a:t>bridges affect traffic safety when serving as parts of road facilities?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3375" y="3124200"/>
            <a:ext cx="4010025" cy="2305110"/>
            <a:chOff x="333375" y="3124200"/>
            <a:chExt cx="4010025" cy="2305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67"/>
            <a:stretch/>
          </p:blipFill>
          <p:spPr>
            <a:xfrm>
              <a:off x="438150" y="3124200"/>
              <a:ext cx="3600450" cy="19305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3375" y="5029200"/>
              <a:ext cx="4010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Bridge in Tuscaloosa</a:t>
              </a:r>
            </a:p>
            <a:p>
              <a:r>
                <a:rPr lang="en-US" sz="1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Photograph </a:t>
              </a:r>
              <a:r>
                <a:rPr lang="en-US" sz="10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by William Woodward </a:t>
              </a:r>
              <a:r>
                <a:rPr lang="en-US" sz="1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from http</a:t>
              </a:r>
              <a:r>
                <a:rPr lang="en-US" sz="10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://</a:t>
              </a:r>
              <a:r>
                <a:rPr lang="en-US" sz="1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www.wheretowillie.com.</a:t>
              </a:r>
              <a:endParaRPr lang="en-US" sz="1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76875" y="3124200"/>
            <a:ext cx="3200400" cy="2151221"/>
            <a:chOff x="5476875" y="3124200"/>
            <a:chExt cx="3200400" cy="2151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124200"/>
              <a:ext cx="3048000" cy="19305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76875" y="5029200"/>
              <a:ext cx="3200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Photo by Dan Henry from http://</a:t>
              </a:r>
              <a:r>
                <a:rPr lang="en-US" sz="1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www.timesfreepress.com.</a:t>
              </a:r>
              <a:endParaRPr lang="en-US" sz="1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819400" y="18097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black"/>
                </a:solidFill>
                <a:latin typeface="Constantia"/>
              </a:rPr>
              <a:t>Background</a:t>
            </a: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838200" y="1095375"/>
            <a:ext cx="3577479" cy="2638425"/>
            <a:chOff x="1962150" y="1828800"/>
            <a:chExt cx="5124450" cy="3658673"/>
          </a:xfrm>
        </p:grpSpPr>
        <p:sp>
          <p:nvSpPr>
            <p:cNvPr id="15" name="Rectangle 14"/>
            <p:cNvSpPr/>
            <p:nvPr/>
          </p:nvSpPr>
          <p:spPr>
            <a:xfrm>
              <a:off x="1962150" y="5143501"/>
              <a:ext cx="4546526" cy="343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Photograph </a:t>
              </a:r>
              <a:r>
                <a:rPr lang="en-US" sz="9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from http://www.asphaltplanet.ca/AZ/I/17/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828800"/>
              <a:ext cx="5029200" cy="3352800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>
          <a:xfrm>
            <a:off x="3907488" y="1171575"/>
            <a:ext cx="1346391" cy="788702"/>
          </a:xfrm>
          <a:prstGeom prst="wedgeRoundRectCallout">
            <a:avLst>
              <a:gd name="adj1" fmla="val -153516"/>
              <a:gd name="adj2" fmla="val 48151"/>
              <a:gd name="adj3" fmla="val 16667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Railings that keep vehicles from running off the road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27530" y="2438399"/>
            <a:ext cx="1266709" cy="736961"/>
          </a:xfrm>
          <a:prstGeom prst="wedgeRoundRectCallout">
            <a:avLst>
              <a:gd name="adj1" fmla="val -70921"/>
              <a:gd name="adj2" fmla="val -69653"/>
              <a:gd name="adj3" fmla="val 16667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Abutments that may constitute a roadside safety hazard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-6085" y="1538548"/>
            <a:ext cx="1229204" cy="732688"/>
          </a:xfrm>
          <a:prstGeom prst="wedgeRoundRectCallout">
            <a:avLst>
              <a:gd name="adj1" fmla="val 172151"/>
              <a:gd name="adj2" fmla="val 71495"/>
              <a:gd name="adj3" fmla="val 16667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Piers as fixed objects may pose hazards to traffic safety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53981" y="3352800"/>
            <a:ext cx="2604219" cy="3514725"/>
            <a:chOff x="4829175" y="3276600"/>
            <a:chExt cx="2604219" cy="3514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34" y="3276600"/>
              <a:ext cx="2516260" cy="329707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29175" y="6547768"/>
              <a:ext cx="1971889" cy="243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Photograph by </a:t>
              </a:r>
              <a:r>
                <a:rPr lang="en-US" sz="9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disneymike</a:t>
              </a:r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on Flickr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91404" y="4572000"/>
            <a:ext cx="4572000" cy="12341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In this study, we focus on traffic safety </a:t>
            </a:r>
            <a:r>
              <a:rPr lang="en-US" sz="2000" b="1" i="1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ON</a:t>
            </a:r>
            <a:r>
              <a:rPr lang="en-US" sz="2000" i="1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 bridges…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24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819400" y="18097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black"/>
                </a:solidFill>
                <a:latin typeface="Constantia"/>
              </a:rPr>
              <a:t>Background</a:t>
            </a: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266700" y="1219200"/>
            <a:ext cx="8610600" cy="5016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Objective of Study</a:t>
            </a:r>
            <a:endParaRPr lang="en-US" dirty="0">
              <a:solidFill>
                <a:schemeClr val="bg1"/>
              </a:solidFill>
              <a:latin typeface="+mn-lt"/>
              <a:ea typeface="宋体" pitchFamily="2" charset="-122"/>
            </a:endParaRPr>
          </a:p>
          <a:p>
            <a:pPr marL="742950" indent="-400050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Develop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宋体" pitchFamily="2" charset="-122"/>
              </a:rPr>
              <a:t>safety performance functions (SPFs) for crashes occurring on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bridges.</a:t>
            </a:r>
          </a:p>
          <a:p>
            <a:pPr marL="742950" indent="-400050" eaLnBrk="0" hangingPunct="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Understand how bridge characteristics affect crash occurrences.</a:t>
            </a:r>
          </a:p>
          <a:p>
            <a:pPr marL="342900" indent="-342900" eaLnBrk="0" hangingPunct="0">
              <a:spcAft>
                <a:spcPts val="18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  <a:ea typeface="宋体" pitchFamily="2" charset="-122"/>
              </a:rPr>
              <a:t>Applications in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practice</a:t>
            </a:r>
          </a:p>
          <a:p>
            <a:pPr marL="736600" indent="-395288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Estimating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宋体" pitchFamily="2" charset="-122"/>
              </a:rPr>
              <a:t>the expected number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of crashes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宋体" pitchFamily="2" charset="-122"/>
              </a:rPr>
              <a:t>on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bridges.</a:t>
            </a:r>
          </a:p>
          <a:p>
            <a:pPr marL="736600" indent="-395288" eaLnBrk="0" hangingPunct="0">
              <a:spcAft>
                <a:spcPts val="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Help transportation officials in prioritizing safety-related projects.</a:t>
            </a:r>
          </a:p>
          <a:p>
            <a:pPr marL="342900" lvl="0" indent="-342900" eaLnBrk="0" hangingPunct="0">
              <a:spcAft>
                <a:spcPts val="0"/>
              </a:spcAft>
              <a:tabLst>
                <a:tab pos="273050" algn="l"/>
              </a:tabLst>
            </a:pPr>
            <a:endParaRPr lang="en-US" dirty="0" smtClean="0">
              <a:solidFill>
                <a:schemeClr val="bg1"/>
              </a:solidFill>
              <a:latin typeface="Constantia"/>
              <a:ea typeface="宋体" pitchFamily="2" charset="-122"/>
            </a:endParaRPr>
          </a:p>
          <a:p>
            <a:pPr marL="571500" indent="-228600" eaLnBrk="0" hangingPunct="0">
              <a:spcAft>
                <a:spcPts val="0"/>
              </a:spcAft>
              <a:tabLst>
                <a:tab pos="571500" algn="l"/>
              </a:tabLst>
            </a:pPr>
            <a:endParaRPr lang="en-US" dirty="0" smtClean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Data </a:t>
            </a:r>
            <a:r>
              <a:rPr lang="en-US" altLang="zh-CN" sz="3600" b="1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Description</a:t>
            </a:r>
            <a:endParaRPr lang="en-US" altLang="zh-CN" sz="3600" b="1" dirty="0">
              <a:solidFill>
                <a:schemeClr val="bg1"/>
              </a:solidFill>
              <a:latin typeface="Constantia"/>
              <a:ea typeface="宋体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36211"/>
            <a:ext cx="5638800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  <a:ea typeface="宋体" pitchFamily="2" charset="-122"/>
              </a:rPr>
              <a:t>Bridges of interests: Alabama highway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bridges</a:t>
            </a:r>
          </a:p>
          <a:p>
            <a:pPr marL="514350" lvl="3" indent="-171450" eaLnBrk="0" hangingPunct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Bridges in Alabama</a:t>
            </a:r>
          </a:p>
          <a:p>
            <a:pPr marL="514350" lvl="3" indent="-171450" eaLnBrk="0" hangingPunct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宋体" pitchFamily="2" charset="-122"/>
              </a:rPr>
              <a:t>Bridges carrying state or interstate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highways</a:t>
            </a:r>
          </a:p>
          <a:p>
            <a:pPr marL="514350" lvl="3" indent="-171450" eaLnBrk="0" hangingPunct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NBI (National Bridge Inventory) database</a:t>
            </a:r>
          </a:p>
          <a:p>
            <a:pPr marL="514350" lvl="3" indent="-171450" eaLnBrk="0" hangingPunct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Alabama DOT bridge inventory database</a:t>
            </a:r>
          </a:p>
          <a:p>
            <a:pPr marL="514350" lvl="3" indent="-171450" eaLnBrk="0" hangingPunct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1,122 bridges in the final list for this study</a:t>
            </a:r>
          </a:p>
          <a:p>
            <a:pPr marL="342900" lvl="3" eaLnBrk="0" hangingPunct="0">
              <a:spcBef>
                <a:spcPts val="1200"/>
              </a:spcBef>
              <a:spcAft>
                <a:spcPts val="1000"/>
              </a:spcAft>
            </a:pPr>
            <a:r>
              <a:rPr lang="en-US" i="1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Additional efforts needed:</a:t>
            </a:r>
            <a:endParaRPr lang="en-US" i="1" dirty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588" r="9538" b="2643"/>
          <a:stretch/>
        </p:blipFill>
        <p:spPr>
          <a:xfrm>
            <a:off x="5638800" y="1104049"/>
            <a:ext cx="3505200" cy="563965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695450" y="5362605"/>
            <a:ext cx="304800" cy="457200"/>
          </a:xfrm>
          <a:prstGeom prst="downArrow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875" y="4857750"/>
            <a:ext cx="2647950" cy="400110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3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Original bridge </a:t>
            </a:r>
            <a:r>
              <a:rPr lang="en-US" sz="20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points</a:t>
            </a:r>
            <a:endParaRPr lang="en-US" sz="20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9642" y="5924490"/>
            <a:ext cx="1736694" cy="400110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Bridge vectors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86200" y="4343400"/>
            <a:ext cx="3352800" cy="2476842"/>
            <a:chOff x="3581400" y="5029201"/>
            <a:chExt cx="1752600" cy="1295400"/>
          </a:xfrm>
        </p:grpSpPr>
        <p:sp>
          <p:nvSpPr>
            <p:cNvPr id="14" name="Rectangular Callout 13"/>
            <p:cNvSpPr/>
            <p:nvPr/>
          </p:nvSpPr>
          <p:spPr>
            <a:xfrm>
              <a:off x="3581400" y="5029201"/>
              <a:ext cx="1752600" cy="1295400"/>
            </a:xfrm>
            <a:prstGeom prst="wedgeRectCallout">
              <a:avLst>
                <a:gd name="adj1" fmla="val 49919"/>
                <a:gd name="adj2" fmla="val -128928"/>
              </a:avLst>
            </a:prstGeom>
            <a:solidFill>
              <a:srgbClr val="A32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4" t="9008" b="9460"/>
            <a:stretch/>
          </p:blipFill>
          <p:spPr bwMode="auto">
            <a:xfrm>
              <a:off x="3600450" y="5048281"/>
              <a:ext cx="1715967" cy="125729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839"/>
          <a:stretch/>
        </p:blipFill>
        <p:spPr bwMode="auto">
          <a:xfrm>
            <a:off x="304800" y="2906903"/>
            <a:ext cx="2426495" cy="3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>
                <a:solidFill>
                  <a:prstClr val="black"/>
                </a:solidFill>
                <a:latin typeface="Constantia"/>
              </a:rPr>
              <a:t>Data </a:t>
            </a:r>
            <a:r>
              <a:rPr lang="en-US" altLang="zh-CN" sz="3600" b="1" dirty="0" smtClean="0">
                <a:solidFill>
                  <a:prstClr val="black"/>
                </a:solidFill>
                <a:latin typeface="Constantia"/>
              </a:rPr>
              <a:t>Description</a:t>
            </a:r>
            <a:endParaRPr lang="en-US" altLang="zh-CN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36211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Crashes </a:t>
            </a:r>
            <a:r>
              <a:rPr lang="en-US" sz="20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of interests: </a:t>
            </a:r>
            <a:r>
              <a:rPr lang="en-US" sz="20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crashes occurred on the 1,122 Alabama highway bridges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2310825"/>
            <a:ext cx="3048000" cy="584775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3" algn="ctr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865 </a:t>
            </a:r>
            <a:r>
              <a:rPr lang="en-US" sz="16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single vehicle bridge-rail related </a:t>
            </a:r>
            <a: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crashes (2010-2012</a:t>
            </a:r>
            <a:r>
              <a:rPr lang="en-US" sz="16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1600200"/>
            <a:ext cx="3274093" cy="338554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3" algn="ctr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Associate crashes </a:t>
            </a:r>
            <a: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with bridges</a:t>
            </a:r>
            <a:endParaRPr lang="en-US" sz="16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310825"/>
            <a:ext cx="2880603" cy="584775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3" algn="ctr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9,958 overall </a:t>
            </a:r>
            <a: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bridge crashes</a:t>
            </a:r>
            <a:b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</a:br>
            <a:r>
              <a:rPr lang="en-US" sz="16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onstantia"/>
                <a:ea typeface="宋体" pitchFamily="2" charset="-122"/>
              </a:rPr>
              <a:t>2009-2012)</a:t>
            </a:r>
          </a:p>
        </p:txBody>
      </p:sp>
      <p:sp>
        <p:nvSpPr>
          <p:cNvPr id="16" name="Down Arrow 15"/>
          <p:cNvSpPr/>
          <p:nvPr/>
        </p:nvSpPr>
        <p:spPr>
          <a:xfrm rot="2958144">
            <a:off x="2886925" y="1936316"/>
            <a:ext cx="134742" cy="366156"/>
          </a:xfrm>
          <a:prstGeom prst="downArrow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641856" flipH="1">
            <a:off x="5397091" y="1932402"/>
            <a:ext cx="124578" cy="366156"/>
          </a:xfrm>
          <a:prstGeom prst="downArrow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2393" r="3161"/>
          <a:stretch/>
        </p:blipFill>
        <p:spPr bwMode="auto">
          <a:xfrm>
            <a:off x="4988861" y="2943225"/>
            <a:ext cx="2438400" cy="388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05000" y="4800600"/>
            <a:ext cx="2286000" cy="1752600"/>
            <a:chOff x="2971800" y="5029200"/>
            <a:chExt cx="1752600" cy="1295400"/>
          </a:xfrm>
        </p:grpSpPr>
        <p:sp>
          <p:nvSpPr>
            <p:cNvPr id="14" name="Rectangular Callout 13"/>
            <p:cNvSpPr/>
            <p:nvPr/>
          </p:nvSpPr>
          <p:spPr>
            <a:xfrm>
              <a:off x="2971800" y="5029200"/>
              <a:ext cx="1752600" cy="1295400"/>
            </a:xfrm>
            <a:prstGeom prst="wedgeRectCallout">
              <a:avLst>
                <a:gd name="adj1" fmla="val -80948"/>
                <a:gd name="adj2" fmla="val -111334"/>
              </a:avLst>
            </a:prstGeom>
            <a:solidFill>
              <a:srgbClr val="A32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750" y="5048250"/>
              <a:ext cx="1715600" cy="125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629400" y="4800600"/>
            <a:ext cx="2476500" cy="1752600"/>
            <a:chOff x="7486650" y="5257800"/>
            <a:chExt cx="1638300" cy="1274161"/>
          </a:xfrm>
        </p:grpSpPr>
        <p:sp>
          <p:nvSpPr>
            <p:cNvPr id="25" name="Rectangular Callout 24"/>
            <p:cNvSpPr/>
            <p:nvPr/>
          </p:nvSpPr>
          <p:spPr>
            <a:xfrm>
              <a:off x="7486650" y="5257800"/>
              <a:ext cx="1638300" cy="1274161"/>
            </a:xfrm>
            <a:prstGeom prst="wedgeRectCallout">
              <a:avLst>
                <a:gd name="adj1" fmla="val -78870"/>
                <a:gd name="adj2" fmla="val -108376"/>
              </a:avLst>
            </a:prstGeom>
            <a:solidFill>
              <a:srgbClr val="A32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5276849"/>
              <a:ext cx="1600199" cy="1228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7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676400" y="18097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Modeling Methodology</a:t>
            </a: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/>
          <p:nvPr/>
        </p:nvSpPr>
        <p:spPr>
          <a:xfrm>
            <a:off x="533400" y="1143000"/>
            <a:ext cx="8229600" cy="5396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宋体" pitchFamily="2" charset="-122"/>
              </a:rPr>
              <a:t>Data</a:t>
            </a:r>
            <a:r>
              <a:rPr lang="en-US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Analysis	</a:t>
            </a:r>
          </a:p>
          <a:p>
            <a:pPr marL="738188" lvl="0" indent="-396875" eaLnBrk="0" hangingPunct="0">
              <a:spcAft>
                <a:spcPts val="800"/>
              </a:spcAft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2200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Crashes are rare and random </a:t>
            </a: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events</a:t>
            </a:r>
          </a:p>
          <a:p>
            <a:pPr marL="738188" lvl="0" indent="-396875" eaLnBrk="0" hangingPunct="0">
              <a:spcAft>
                <a:spcPts val="800"/>
              </a:spcAft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Discrete count models</a:t>
            </a:r>
          </a:p>
          <a:p>
            <a:pPr marL="738188" lvl="0" indent="-396875" eaLnBrk="0" hangingPunct="0">
              <a:spcAft>
                <a:spcPts val="800"/>
              </a:spcAft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Observed crash counts as over-dispersed data</a:t>
            </a:r>
          </a:p>
          <a:p>
            <a:pPr marL="738188" lvl="0" indent="-396875" eaLnBrk="0" hangingPunct="0">
              <a:spcAft>
                <a:spcPts val="1200"/>
              </a:spcAft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Negative Binomial model (NB2 formulation)</a:t>
            </a:r>
            <a:endParaRPr lang="en-US" sz="2200" dirty="0">
              <a:solidFill>
                <a:schemeClr val="bg1"/>
              </a:solidFill>
              <a:latin typeface="Constantia"/>
              <a:ea typeface="宋体" pitchFamily="2" charset="-122"/>
            </a:endParaRPr>
          </a:p>
          <a:p>
            <a:pPr marL="341313" lvl="0" indent="-341313" eaLnBrk="0" hangingPunc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Best Model Identification (goodness of fit)</a:t>
            </a:r>
          </a:p>
          <a:p>
            <a:pPr marL="744538" lvl="0" indent="-403225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Log-likelihood value</a:t>
            </a:r>
          </a:p>
          <a:p>
            <a:pPr marL="744538" lvl="0" indent="-403225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Akaike</a:t>
            </a: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nstantia"/>
                <a:ea typeface="宋体" pitchFamily="2" charset="-122"/>
              </a:rPr>
              <a:t>information </a:t>
            </a: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Criterion (AIC)</a:t>
            </a:r>
          </a:p>
          <a:p>
            <a:pPr marL="341313" lvl="0" indent="-341313" eaLnBrk="0" hangingPunc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Model Validation</a:t>
            </a:r>
          </a:p>
          <a:p>
            <a:pPr marL="744538" lvl="0" indent="-403225" eaLnBrk="0" hangingPunct="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Validation date set</a:t>
            </a:r>
          </a:p>
          <a:p>
            <a:pPr marL="744538" lvl="0" indent="-403225" eaLnBrk="0" hangingPunct="0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Constantia"/>
                <a:ea typeface="宋体" pitchFamily="2" charset="-122"/>
              </a:rPr>
              <a:t>Model validity measures</a:t>
            </a:r>
            <a:endParaRPr lang="en-US" dirty="0" smtClean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cxnSpLocks noChangeShapeType="1"/>
          </p:cNvCxnSpPr>
          <p:nvPr/>
        </p:nvCxnSpPr>
        <p:spPr bwMode="auto">
          <a:xfrm rot="10800000">
            <a:off x="0" y="990599"/>
            <a:ext cx="9144000" cy="0"/>
          </a:xfrm>
          <a:prstGeom prst="line">
            <a:avLst/>
          </a:prstGeom>
          <a:noFill/>
          <a:ln w="38100" algn="ctr">
            <a:solidFill>
              <a:srgbClr val="A32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133600" y="268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240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Constantia"/>
              </a:rPr>
              <a:t>Modeling Results</a:t>
            </a:r>
            <a:endParaRPr lang="en-US" altLang="zh-CN" sz="36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559" y="1259852"/>
            <a:ext cx="2188388" cy="369332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3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Crash data set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428" y="2209800"/>
            <a:ext cx="1649621" cy="369332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Training set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9" name="Elbow Connector 8"/>
          <p:cNvCxnSpPr>
            <a:stCxn id="7" idx="2"/>
            <a:endCxn id="8" idx="0"/>
          </p:cNvCxnSpPr>
          <p:nvPr/>
        </p:nvCxnSpPr>
        <p:spPr>
          <a:xfrm rot="5400000">
            <a:off x="3427188" y="1002235"/>
            <a:ext cx="580616" cy="1834514"/>
          </a:xfrm>
          <a:prstGeom prst="bentConnector3">
            <a:avLst/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00958" y="2209800"/>
            <a:ext cx="1704128" cy="369332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Validation set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13" name="Elbow Connector 12"/>
          <p:cNvCxnSpPr>
            <a:stCxn id="7" idx="2"/>
            <a:endCxn id="12" idx="0"/>
          </p:cNvCxnSpPr>
          <p:nvPr/>
        </p:nvCxnSpPr>
        <p:spPr>
          <a:xfrm rot="16200000" flipH="1">
            <a:off x="5253579" y="1010357"/>
            <a:ext cx="580616" cy="1818269"/>
          </a:xfrm>
          <a:prstGeom prst="bentConnector3">
            <a:avLst/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1566" y="3200400"/>
            <a:ext cx="3017326" cy="992008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Candidate Negative Binomial regression models</a:t>
            </a:r>
            <a:b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</a:b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(NB2 formulation)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16" name="Elbow Connector 15"/>
          <p:cNvCxnSpPr>
            <a:stCxn id="8" idx="2"/>
            <a:endCxn id="15" idx="0"/>
          </p:cNvCxnSpPr>
          <p:nvPr/>
        </p:nvCxnSpPr>
        <p:spPr>
          <a:xfrm rot="5400000">
            <a:off x="2489600" y="2889761"/>
            <a:ext cx="621268" cy="10"/>
          </a:xfrm>
          <a:prstGeom prst="bentConnector3">
            <a:avLst/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83239" y="2740223"/>
            <a:ext cx="1204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  <a:t>NLOGIT4.0</a:t>
            </a:r>
            <a:endParaRPr lang="en-US" sz="1600" i="1" dirty="0">
              <a:solidFill>
                <a:srgbClr val="A32638"/>
              </a:solidFill>
              <a:latin typeface="Constantia"/>
              <a:ea typeface="宋体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29042" y="5304105"/>
            <a:ext cx="2572843" cy="401321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Potential best model(s)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27" name="Elbow Connector 26"/>
          <p:cNvCxnSpPr>
            <a:stCxn id="15" idx="2"/>
            <a:endCxn id="26" idx="1"/>
          </p:cNvCxnSpPr>
          <p:nvPr/>
        </p:nvCxnSpPr>
        <p:spPr>
          <a:xfrm rot="16200000" flipH="1">
            <a:off x="2408456" y="4584180"/>
            <a:ext cx="1312358" cy="528813"/>
          </a:xfrm>
          <a:prstGeom prst="bentConnector2">
            <a:avLst/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86296" y="4360331"/>
            <a:ext cx="1933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  <a:t>Log-likelihood value</a:t>
            </a:r>
            <a:b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</a:br>
            <a: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  <a:t>&amp;</a:t>
            </a:r>
            <a:b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</a:br>
            <a: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  <a:t>AIC</a:t>
            </a:r>
            <a:endParaRPr lang="en-US" sz="1600" i="1" dirty="0">
              <a:solidFill>
                <a:srgbClr val="A32638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31" name="Elbow Connector 30"/>
          <p:cNvCxnSpPr>
            <a:stCxn id="12" idx="2"/>
          </p:cNvCxnSpPr>
          <p:nvPr/>
        </p:nvCxnSpPr>
        <p:spPr>
          <a:xfrm rot="5400000">
            <a:off x="3850808" y="3342876"/>
            <a:ext cx="3365958" cy="1838470"/>
          </a:xfrm>
          <a:prstGeom prst="bentConnector3">
            <a:avLst>
              <a:gd name="adj1" fmla="val 99983"/>
            </a:avLst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941060" y="6184751"/>
            <a:ext cx="1346985" cy="401321"/>
          </a:xfrm>
          <a:prstGeom prst="rect">
            <a:avLst/>
          </a:prstGeom>
          <a:ln>
            <a:solidFill>
              <a:srgbClr val="A32638"/>
            </a:solidFill>
          </a:ln>
        </p:spPr>
        <p:txBody>
          <a:bodyPr wrap="squar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tantia"/>
                <a:ea typeface="宋体" pitchFamily="2" charset="-122"/>
              </a:rPr>
              <a:t>Best model</a:t>
            </a:r>
            <a:endParaRPr lang="en-US" sz="1800" dirty="0">
              <a:solidFill>
                <a:prstClr val="black"/>
              </a:solidFill>
              <a:latin typeface="Constantia"/>
              <a:ea typeface="宋体" pitchFamily="2" charset="-122"/>
            </a:endParaRPr>
          </a:p>
        </p:txBody>
      </p:sp>
      <p:cxnSp>
        <p:nvCxnSpPr>
          <p:cNvPr id="36" name="Elbow Connector 35"/>
          <p:cNvCxnSpPr>
            <a:stCxn id="26" idx="2"/>
            <a:endCxn id="34" idx="0"/>
          </p:cNvCxnSpPr>
          <p:nvPr/>
        </p:nvCxnSpPr>
        <p:spPr>
          <a:xfrm rot="5400000">
            <a:off x="4375347" y="5944633"/>
            <a:ext cx="479325" cy="911"/>
          </a:xfrm>
          <a:prstGeom prst="bentConnector3">
            <a:avLst/>
          </a:prstGeom>
          <a:ln w="15875">
            <a:solidFill>
              <a:srgbClr val="A326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455904" y="3693892"/>
            <a:ext cx="1730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A32638"/>
                </a:solidFill>
                <a:latin typeface="Constantia"/>
                <a:ea typeface="宋体" pitchFamily="2" charset="-122"/>
              </a:rPr>
              <a:t>Validity measures</a:t>
            </a:r>
            <a:endParaRPr lang="en-US" sz="1600" i="1" dirty="0">
              <a:solidFill>
                <a:srgbClr val="A32638"/>
              </a:solidFill>
              <a:latin typeface="Constantia"/>
              <a:ea typeface="宋体" pitchFamily="2" charset="-122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6288"/>
            <a:ext cx="15097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7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  <p:bldP spid="18" grpId="0"/>
      <p:bldP spid="26" grpId="0" animBg="1"/>
      <p:bldP spid="29" grpId="0"/>
      <p:bldP spid="34" grpId="0" animBg="1"/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33899</TotalTime>
  <Words>512</Words>
  <Application>Microsoft Office PowerPoint</Application>
  <PresentationFormat>On-screen Show (4:3)</PresentationFormat>
  <Paragraphs>148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Flow</vt:lpstr>
      <vt:lpstr>1_Flow</vt:lpstr>
      <vt:lpstr>2_Flow</vt:lpstr>
      <vt:lpstr>3_Flow</vt:lpstr>
      <vt:lpstr>4_Flow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  vs   ESEM</dc:title>
  <dc:creator>swash</dc:creator>
  <cp:lastModifiedBy>Li, Jing</cp:lastModifiedBy>
  <cp:revision>1115</cp:revision>
  <dcterms:modified xsi:type="dcterms:W3CDTF">2014-03-27T19:40:13Z</dcterms:modified>
</cp:coreProperties>
</file>