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04" r:id="rId3"/>
    <p:sldId id="306" r:id="rId4"/>
    <p:sldId id="309" r:id="rId5"/>
    <p:sldId id="338" r:id="rId6"/>
    <p:sldId id="333" r:id="rId7"/>
    <p:sldId id="339" r:id="rId8"/>
    <p:sldId id="340" r:id="rId9"/>
    <p:sldId id="341" r:id="rId10"/>
    <p:sldId id="342" r:id="rId11"/>
    <p:sldId id="349" r:id="rId12"/>
    <p:sldId id="344" r:id="rId13"/>
    <p:sldId id="350" r:id="rId14"/>
    <p:sldId id="343" r:id="rId15"/>
    <p:sldId id="345" r:id="rId16"/>
    <p:sldId id="346" r:id="rId17"/>
    <p:sldId id="315" r:id="rId18"/>
    <p:sldId id="286"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pitchFamily="-110"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pitchFamily="-110"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pitchFamily="-110"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pitchFamily="-110"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pitchFamily="-110" charset="-128"/>
        <a:cs typeface="+mn-cs"/>
      </a:defRPr>
    </a:lvl5pPr>
    <a:lvl6pPr marL="2286000" algn="l" defTabSz="914400" rtl="0" eaLnBrk="1" latinLnBrk="0" hangingPunct="1">
      <a:defRPr kern="1200">
        <a:solidFill>
          <a:schemeClr val="tx1"/>
        </a:solidFill>
        <a:latin typeface="Arial" charset="0"/>
        <a:ea typeface="ヒラギノ角ゴ Pro W3" pitchFamily="-110" charset="-128"/>
        <a:cs typeface="+mn-cs"/>
      </a:defRPr>
    </a:lvl6pPr>
    <a:lvl7pPr marL="2743200" algn="l" defTabSz="914400" rtl="0" eaLnBrk="1" latinLnBrk="0" hangingPunct="1">
      <a:defRPr kern="1200">
        <a:solidFill>
          <a:schemeClr val="tx1"/>
        </a:solidFill>
        <a:latin typeface="Arial" charset="0"/>
        <a:ea typeface="ヒラギノ角ゴ Pro W3" pitchFamily="-110" charset="-128"/>
        <a:cs typeface="+mn-cs"/>
      </a:defRPr>
    </a:lvl7pPr>
    <a:lvl8pPr marL="3200400" algn="l" defTabSz="914400" rtl="0" eaLnBrk="1" latinLnBrk="0" hangingPunct="1">
      <a:defRPr kern="1200">
        <a:solidFill>
          <a:schemeClr val="tx1"/>
        </a:solidFill>
        <a:latin typeface="Arial" charset="0"/>
        <a:ea typeface="ヒラギノ角ゴ Pro W3" pitchFamily="-110" charset="-128"/>
        <a:cs typeface="+mn-cs"/>
      </a:defRPr>
    </a:lvl8pPr>
    <a:lvl9pPr marL="3657600" algn="l" defTabSz="914400" rtl="0" eaLnBrk="1" latinLnBrk="0" hangingPunct="1">
      <a:defRPr kern="1200">
        <a:solidFill>
          <a:schemeClr val="tx1"/>
        </a:solidFill>
        <a:latin typeface="Arial" charset="0"/>
        <a:ea typeface="ヒラギノ角ゴ Pro W3"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555"/>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0806" autoAdjust="0"/>
  </p:normalViewPr>
  <p:slideViewPr>
    <p:cSldViewPr snapToObjects="1">
      <p:cViewPr>
        <p:scale>
          <a:sx n="78" d="100"/>
          <a:sy n="78" d="100"/>
        </p:scale>
        <p:origin x="-117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78A70-0CB1-44DA-A91B-83554EC256EF}" type="datetimeFigureOut">
              <a:rPr lang="en-US" smtClean="0"/>
              <a:pPr/>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98FEB-A6DD-4AFE-95CD-D136AA1B7399}" type="slidenum">
              <a:rPr lang="en-US" smtClean="0"/>
              <a:pPr/>
              <a:t>‹#›</a:t>
            </a:fld>
            <a:endParaRPr lang="en-US"/>
          </a:p>
        </p:txBody>
      </p:sp>
    </p:spTree>
    <p:extLst>
      <p:ext uri="{BB962C8B-B14F-4D97-AF65-F5344CB8AC3E}">
        <p14:creationId xmlns:p14="http://schemas.microsoft.com/office/powerpoint/2010/main" val="1237046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There is an ongoing debate on whether or not the presence of digital billboards really distracts driver’s attention</a:t>
            </a:r>
          </a:p>
          <a:p>
            <a:pPr marL="171450" indent="-171450">
              <a:buFont typeface="Arial" pitchFamily="34" charset="0"/>
              <a:buChar char="•"/>
            </a:pPr>
            <a:r>
              <a:rPr lang="en-US" sz="1200" kern="1200" dirty="0" smtClean="0">
                <a:solidFill>
                  <a:schemeClr val="tx1"/>
                </a:solidFill>
                <a:effectLst/>
                <a:latin typeface="+mn-lt"/>
                <a:ea typeface="+mn-ea"/>
                <a:cs typeface="+mn-cs"/>
              </a:rPr>
              <a:t>Conservative estimates put external distractions responsible for up to 10% of all traffic incidents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err="1" smtClean="0">
                <a:solidFill>
                  <a:schemeClr val="tx1"/>
                </a:solidFill>
                <a:effectLst/>
                <a:latin typeface="+mn-lt"/>
                <a:ea typeface="+mn-ea"/>
                <a:cs typeface="+mn-cs"/>
              </a:rPr>
              <a:t>Klauer</a:t>
            </a:r>
            <a:r>
              <a:rPr lang="en-US" sz="1200" kern="1200" dirty="0" smtClean="0">
                <a:solidFill>
                  <a:schemeClr val="tx1"/>
                </a:solidFill>
                <a:effectLst/>
                <a:latin typeface="+mn-lt"/>
                <a:ea typeface="+mn-ea"/>
                <a:cs typeface="+mn-cs"/>
              </a:rPr>
              <a:t> et al. report that 23% of crashes and near-crashes that occur in metropolitan environments are attributable to eyes off the forward roadway greater than two seconds. </a:t>
            </a:r>
            <a:endParaRPr lang="en-US" dirty="0" smtClean="0">
              <a:effectLst/>
            </a:endParaRPr>
          </a:p>
        </p:txBody>
      </p:sp>
      <p:sp>
        <p:nvSpPr>
          <p:cNvPr id="4" name="Slide Number Placeholder 3"/>
          <p:cNvSpPr>
            <a:spLocks noGrp="1"/>
          </p:cNvSpPr>
          <p:nvPr>
            <p:ph type="sldNum" sz="quarter" idx="10"/>
          </p:nvPr>
        </p:nvSpPr>
        <p:spPr/>
        <p:txBody>
          <a:bodyPr/>
          <a:lstStyle/>
          <a:p>
            <a:fld id="{6A798FEB-A6DD-4AFE-95CD-D136AA1B7399}" type="slidenum">
              <a:rPr lang="en-US" smtClean="0"/>
              <a:pPr/>
              <a:t>2</a:t>
            </a:fld>
            <a:endParaRPr lang="en-US"/>
          </a:p>
        </p:txBody>
      </p:sp>
    </p:spTree>
    <p:extLst>
      <p:ext uri="{BB962C8B-B14F-4D97-AF65-F5344CB8AC3E}">
        <p14:creationId xmlns:p14="http://schemas.microsoft.com/office/powerpoint/2010/main" val="4056978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B5065-75D6-419C-9C84-2C162ADE4CF1}" type="slidenum">
              <a:rPr lang="en-US">
                <a:solidFill>
                  <a:prstClr val="black"/>
                </a:solidFill>
              </a:rPr>
              <a:pPr/>
              <a:t>13</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B5065-75D6-419C-9C84-2C162ADE4CF1}" type="slidenum">
              <a:rPr lang="en-US">
                <a:solidFill>
                  <a:prstClr val="black"/>
                </a:solidFill>
              </a:rPr>
              <a:pPr/>
              <a:t>14</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B5065-75D6-419C-9C84-2C162ADE4CF1}" type="slidenum">
              <a:rPr lang="en-US">
                <a:solidFill>
                  <a:prstClr val="black"/>
                </a:solidFill>
              </a:rPr>
              <a:pPr/>
              <a:t>15</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B5065-75D6-419C-9C84-2C162ADE4CF1}" type="slidenum">
              <a:rPr lang="en-US">
                <a:solidFill>
                  <a:prstClr val="black"/>
                </a:solidFill>
              </a:rPr>
              <a:pPr/>
              <a:t>16</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Utilize light-emitting diode (LED) technology to provide vivid displays that can be updated every few seconds using computer input. </a:t>
            </a:r>
          </a:p>
          <a:p>
            <a:r>
              <a:rPr lang="en-US" dirty="0" smtClean="0"/>
              <a:t>Fast growing market  </a:t>
            </a:r>
          </a:p>
          <a:p>
            <a:r>
              <a:rPr lang="en-US" dirty="0" smtClean="0"/>
              <a:t>4,000 + in US </a:t>
            </a:r>
          </a:p>
          <a:p>
            <a:r>
              <a:rPr lang="en-US" dirty="0" smtClean="0"/>
              <a:t>Advantages:</a:t>
            </a:r>
          </a:p>
          <a:p>
            <a:r>
              <a:rPr lang="en-US" dirty="0" smtClean="0"/>
              <a:t>single board can advertise to far more clients than a traditional board </a:t>
            </a:r>
          </a:p>
          <a:p>
            <a:r>
              <a:rPr lang="en-US" dirty="0" smtClean="0"/>
              <a:t>clients can update their advertisements frequently, and </a:t>
            </a:r>
          </a:p>
          <a:p>
            <a:r>
              <a:rPr lang="en-US" dirty="0" smtClean="0"/>
              <a:t>targeted messaging </a:t>
            </a:r>
          </a:p>
          <a:p>
            <a:endParaRPr lang="en-US" dirty="0"/>
          </a:p>
        </p:txBody>
      </p:sp>
      <p:sp>
        <p:nvSpPr>
          <p:cNvPr id="4" name="Slide Number Placeholder 3"/>
          <p:cNvSpPr>
            <a:spLocks noGrp="1"/>
          </p:cNvSpPr>
          <p:nvPr>
            <p:ph type="sldNum" sz="quarter" idx="10"/>
          </p:nvPr>
        </p:nvSpPr>
        <p:spPr/>
        <p:txBody>
          <a:bodyPr/>
          <a:lstStyle/>
          <a:p>
            <a:fld id="{6A798FEB-A6DD-4AFE-95CD-D136AA1B7399}" type="slidenum">
              <a:rPr lang="en-US" smtClean="0"/>
              <a:pPr/>
              <a:t>3</a:t>
            </a:fld>
            <a:endParaRPr lang="en-US"/>
          </a:p>
        </p:txBody>
      </p:sp>
    </p:spTree>
    <p:extLst>
      <p:ext uri="{BB962C8B-B14F-4D97-AF65-F5344CB8AC3E}">
        <p14:creationId xmlns:p14="http://schemas.microsoft.com/office/powerpoint/2010/main" val="113705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F8B41-F08F-4E71-91A9-2A051A26ED81}" type="slidenum">
              <a:rPr lang="en-US"/>
              <a:pPr/>
              <a:t>4</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Since the passing of the Highway Beautification Act (HBA) in 1965, federal, regional, and local authorities have attempted to control outdoor advertising through the introduction of standards and restrictions on size, placement, content, and durability. Naturally, as new technologies emerge in the outdoor advertising industry, authorities must develop new restraints to maintain safe and sustainable industry practice.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B5065-75D6-419C-9C84-2C162ADE4CF1}" type="slidenum">
              <a:rPr lang="en-US"/>
              <a:pPr/>
              <a:t>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B5065-75D6-419C-9C84-2C162ADE4CF1}" type="slidenum">
              <a:rPr lang="en-US"/>
              <a:pPr/>
              <a:t>7</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B5065-75D6-419C-9C84-2C162ADE4CF1}" type="slidenum">
              <a:rPr lang="en-US"/>
              <a:pPr/>
              <a:t>8</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younger driver group actually perceived the distraction caused by billboards and also the higher distraction level when the billboards are digitized.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B5065-75D6-419C-9C84-2C162ADE4CF1}" type="slidenum">
              <a:rPr lang="en-US"/>
              <a:pPr/>
              <a:t>9</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It has also been revealed that young drivers usually have a long glance at digital billboards but very rarely slow down.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40" indent="-285708" eaLnBrk="0" hangingPunct="0">
              <a:defRPr sz="2400">
                <a:solidFill>
                  <a:schemeClr val="tx1"/>
                </a:solidFill>
                <a:latin typeface="Times New Roman" pitchFamily="18" charset="0"/>
              </a:defRPr>
            </a:lvl2pPr>
            <a:lvl3pPr marL="1142830" indent="-228566" eaLnBrk="0" hangingPunct="0">
              <a:defRPr sz="2400">
                <a:solidFill>
                  <a:schemeClr val="tx1"/>
                </a:solidFill>
                <a:latin typeface="Times New Roman" pitchFamily="18" charset="0"/>
              </a:defRPr>
            </a:lvl3pPr>
            <a:lvl4pPr marL="1599963" indent="-228566" eaLnBrk="0" hangingPunct="0">
              <a:defRPr sz="2400">
                <a:solidFill>
                  <a:schemeClr val="tx1"/>
                </a:solidFill>
                <a:latin typeface="Times New Roman" pitchFamily="18" charset="0"/>
              </a:defRPr>
            </a:lvl4pPr>
            <a:lvl5pPr marL="2057095" indent="-228566" eaLnBrk="0" hangingPunct="0">
              <a:defRPr sz="2400">
                <a:solidFill>
                  <a:schemeClr val="tx1"/>
                </a:solidFill>
                <a:latin typeface="Times New Roman" pitchFamily="18" charset="0"/>
              </a:defRPr>
            </a:lvl5pPr>
            <a:lvl6pPr marL="2514228" indent="-228566" eaLnBrk="0" fontAlgn="base" hangingPunct="0">
              <a:spcBef>
                <a:spcPct val="0"/>
              </a:spcBef>
              <a:spcAft>
                <a:spcPct val="0"/>
              </a:spcAft>
              <a:defRPr sz="2400">
                <a:solidFill>
                  <a:schemeClr val="tx1"/>
                </a:solidFill>
                <a:latin typeface="Times New Roman" pitchFamily="18" charset="0"/>
              </a:defRPr>
            </a:lvl6pPr>
            <a:lvl7pPr marL="2971360" indent="-228566" eaLnBrk="0" fontAlgn="base" hangingPunct="0">
              <a:spcBef>
                <a:spcPct val="0"/>
              </a:spcBef>
              <a:spcAft>
                <a:spcPct val="0"/>
              </a:spcAft>
              <a:defRPr sz="2400">
                <a:solidFill>
                  <a:schemeClr val="tx1"/>
                </a:solidFill>
                <a:latin typeface="Times New Roman" pitchFamily="18" charset="0"/>
              </a:defRPr>
            </a:lvl7pPr>
            <a:lvl8pPr marL="3428492" indent="-228566" eaLnBrk="0" fontAlgn="base" hangingPunct="0">
              <a:spcBef>
                <a:spcPct val="0"/>
              </a:spcBef>
              <a:spcAft>
                <a:spcPct val="0"/>
              </a:spcAft>
              <a:defRPr sz="2400">
                <a:solidFill>
                  <a:schemeClr val="tx1"/>
                </a:solidFill>
                <a:latin typeface="Times New Roman" pitchFamily="18" charset="0"/>
              </a:defRPr>
            </a:lvl8pPr>
            <a:lvl9pPr marL="3885625" indent="-228566" eaLnBrk="0" fontAlgn="base" hangingPunct="0">
              <a:spcBef>
                <a:spcPct val="0"/>
              </a:spcBef>
              <a:spcAft>
                <a:spcPct val="0"/>
              </a:spcAft>
              <a:defRPr sz="2400">
                <a:solidFill>
                  <a:schemeClr val="tx1"/>
                </a:solidFill>
                <a:latin typeface="Times New Roman" pitchFamily="18" charset="0"/>
              </a:defRPr>
            </a:lvl9pPr>
          </a:lstStyle>
          <a:p>
            <a:pPr eaLnBrk="1" hangingPunct="1"/>
            <a:fld id="{52635428-3EF0-420B-8D7C-CCDA0E2FC76B}" type="slidenum">
              <a:rPr lang="en-US" altLang="en-US" sz="1200"/>
              <a:pPr eaLnBrk="1" hangingPunct="1"/>
              <a:t>11</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250 and 500-foot billboard transition </a:t>
            </a:r>
            <a:r>
              <a:rPr lang="en-US" altLang="en-US" dirty="0" err="1" smtClean="0"/>
              <a:t>DBB</a:t>
            </a:r>
            <a:r>
              <a:rPr lang="en-US" altLang="en-US" dirty="0" smtClean="0"/>
              <a:t>; static; no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B5065-75D6-419C-9C84-2C162ADE4CF1}" type="slidenum">
              <a:rPr lang="en-US">
                <a:solidFill>
                  <a:prstClr val="black"/>
                </a:solidFill>
              </a:rPr>
              <a:pPr/>
              <a:t>12</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PP template web related.psd"/>
          <p:cNvPicPr>
            <a:picLocks noChangeAspect="1"/>
          </p:cNvPicPr>
          <p:nvPr userDrawn="1"/>
        </p:nvPicPr>
        <p:blipFill>
          <a:blip r:embed="rId2"/>
          <a:srcRect/>
          <a:stretch>
            <a:fillRect/>
          </a:stretch>
        </p:blipFill>
        <p:spPr bwMode="auto">
          <a:xfrm>
            <a:off x="0" y="-304800"/>
            <a:ext cx="9144000" cy="7162800"/>
          </a:xfrm>
          <a:prstGeom prst="rect">
            <a:avLst/>
          </a:prstGeom>
          <a:noFill/>
          <a:ln w="9525">
            <a:noFill/>
            <a:miter lim="800000"/>
            <a:headEnd/>
            <a:tailEnd/>
          </a:ln>
        </p:spPr>
      </p:pic>
      <p:sp>
        <p:nvSpPr>
          <p:cNvPr id="2" name="Title 1"/>
          <p:cNvSpPr>
            <a:spLocks noGrp="1"/>
          </p:cNvSpPr>
          <p:nvPr>
            <p:ph type="ctrTitle"/>
          </p:nvPr>
        </p:nvSpPr>
        <p:spPr>
          <a:xfrm>
            <a:off x="1524000" y="1219200"/>
            <a:ext cx="5257800" cy="1295400"/>
          </a:xfrm>
        </p:spPr>
        <p:txBody>
          <a:bodyPr>
            <a:normAutofit/>
          </a:bodyPr>
          <a:lstStyle>
            <a:lvl1pPr algn="l">
              <a:defRPr sz="3200" b="1">
                <a:solidFill>
                  <a:schemeClr val="accent3">
                    <a:lumMod val="40000"/>
                    <a:lumOff val="60000"/>
                  </a:schemeClr>
                </a:solidFill>
                <a:latin typeface="+mj-lt"/>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524000" y="3886200"/>
            <a:ext cx="5257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5"/>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EB8FD238-7704-42DD-A0E3-DF5E4BC841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site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8496" y="6262396"/>
            <a:ext cx="2519008" cy="442225"/>
          </a:xfrm>
          <a:prstGeom prst="rect">
            <a:avLst/>
          </a:prstGeom>
        </p:spPr>
      </p:pic>
      <p:sp>
        <p:nvSpPr>
          <p:cNvPr id="5" name="Title 1"/>
          <p:cNvSpPr>
            <a:spLocks noGrp="1"/>
          </p:cNvSpPr>
          <p:nvPr>
            <p:ph type="title"/>
          </p:nvPr>
        </p:nvSpPr>
        <p:spPr>
          <a:xfrm>
            <a:off x="457200" y="441158"/>
            <a:ext cx="7336589" cy="563858"/>
          </a:xfrm>
          <a:prstGeom prst="rect">
            <a:avLst/>
          </a:prstGeom>
        </p:spPr>
        <p:txBody>
          <a:bodyPr>
            <a:noAutofit/>
          </a:bodyPr>
          <a:lstStyle>
            <a:lvl1pPr algn="l">
              <a:defRPr sz="2800">
                <a:solidFill>
                  <a:schemeClr val="accent3">
                    <a:lumMod val="75000"/>
                  </a:schemeClr>
                </a:solidFill>
                <a:effectLst>
                  <a:outerShdw blurRad="38100" dist="38100" dir="2700000" algn="tl">
                    <a:srgbClr val="000000">
                      <a:alpha val="43137"/>
                    </a:srgbClr>
                  </a:outerShdw>
                </a:effectLst>
                <a:latin typeface="+mj-lt"/>
                <a:cs typeface="Avenir Heavy"/>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296012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blaze flag_slide.jpg"/>
          <p:cNvPicPr>
            <a:picLocks noChangeAspect="1"/>
          </p:cNvPicPr>
          <p:nvPr userDrawn="1"/>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1384300" y="139700"/>
            <a:ext cx="7531100" cy="1003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990600" y="1600201"/>
            <a:ext cx="7315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457200" rtl="0" eaLnBrk="0" fontAlgn="base" hangingPunct="0">
        <a:spcBef>
          <a:spcPct val="0"/>
        </a:spcBef>
        <a:spcAft>
          <a:spcPct val="0"/>
        </a:spcAft>
        <a:defRPr sz="2800" b="1" kern="1200">
          <a:solidFill>
            <a:schemeClr val="accent3">
              <a:lumMod val="40000"/>
              <a:lumOff val="60000"/>
            </a:schemeClr>
          </a:solidFill>
          <a:latin typeface="+mj-lt"/>
          <a:ea typeface="Cambria" pitchFamily="18" charset="0"/>
          <a:cs typeface="Cambria" pitchFamily="18" charset="0"/>
        </a:defRPr>
      </a:lvl1pPr>
      <a:lvl2pPr algn="ctr" defTabSz="457200" rtl="0" eaLnBrk="0" fontAlgn="base" hangingPunct="0">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5pPr>
      <a:lvl6pPr marL="457200" algn="ctr" defTabSz="457200" rtl="0" fontAlgn="base">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6pPr>
      <a:lvl7pPr marL="914400" algn="ctr" defTabSz="457200" rtl="0" fontAlgn="base">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7pPr>
      <a:lvl8pPr marL="1371600" algn="ctr" defTabSz="457200" rtl="0" fontAlgn="base">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8pPr>
      <a:lvl9pPr marL="1828800" algn="ctr" defTabSz="457200" rtl="0" fontAlgn="base">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9pPr>
    </p:titleStyle>
    <p:bodyStyle>
      <a:lvl1pPr marL="228600" indent="-228600" algn="l" defTabSz="457200" rtl="0" eaLnBrk="0" fontAlgn="base" hangingPunct="0">
        <a:spcBef>
          <a:spcPct val="20000"/>
        </a:spcBef>
        <a:spcAft>
          <a:spcPct val="0"/>
        </a:spcAft>
        <a:buFont typeface="Arial"/>
        <a:buChar char="•"/>
        <a:defRPr sz="2800" kern="1200">
          <a:solidFill>
            <a:schemeClr val="tx1"/>
          </a:solidFill>
          <a:latin typeface="+mj-lt"/>
          <a:ea typeface="Cambria" pitchFamily="18" charset="0"/>
          <a:cs typeface="Cambria" pitchFamily="18" charset="0"/>
        </a:defRPr>
      </a:lvl1pPr>
      <a:lvl2pPr marL="457200" indent="-228600" algn="l" defTabSz="457200" rtl="0" eaLnBrk="0" fontAlgn="base" hangingPunct="0">
        <a:spcBef>
          <a:spcPct val="20000"/>
        </a:spcBef>
        <a:spcAft>
          <a:spcPct val="0"/>
        </a:spcAft>
        <a:buFont typeface="Arial"/>
        <a:buChar char="•"/>
        <a:defRPr sz="2400" kern="1200">
          <a:solidFill>
            <a:schemeClr val="tx1"/>
          </a:solidFill>
          <a:latin typeface="+mj-lt"/>
          <a:ea typeface="Cambria" pitchFamily="18" charset="0"/>
          <a:cs typeface="+mn-cs"/>
        </a:defRPr>
      </a:lvl2pPr>
      <a:lvl3pPr marL="685800" indent="-228600" algn="l" defTabSz="457200" rtl="0" eaLnBrk="0" fontAlgn="base" hangingPunct="0">
        <a:spcBef>
          <a:spcPct val="20000"/>
        </a:spcBef>
        <a:spcAft>
          <a:spcPct val="0"/>
        </a:spcAft>
        <a:buFont typeface="Arial"/>
        <a:buChar char="•"/>
        <a:defRPr sz="2400" kern="1200">
          <a:solidFill>
            <a:schemeClr val="tx1"/>
          </a:solidFill>
          <a:latin typeface="+mj-lt"/>
          <a:ea typeface="Geneva" charset="-128"/>
          <a:cs typeface="Geneva" charset="-128"/>
        </a:defRPr>
      </a:lvl3pPr>
      <a:lvl4pPr marL="977900" indent="-292100" algn="l" defTabSz="457200" rtl="0" eaLnBrk="0" fontAlgn="base" hangingPunct="0">
        <a:spcBef>
          <a:spcPct val="20000"/>
        </a:spcBef>
        <a:spcAft>
          <a:spcPct val="0"/>
        </a:spcAft>
        <a:buFont typeface="Arial"/>
        <a:buChar char="•"/>
        <a:defRPr sz="2400" kern="1200">
          <a:solidFill>
            <a:schemeClr val="tx1"/>
          </a:solidFill>
          <a:latin typeface="+mj-lt"/>
          <a:ea typeface="Geneva" charset="-128"/>
          <a:cs typeface="+mn-cs"/>
        </a:defRPr>
      </a:lvl4pPr>
      <a:lvl5pPr marL="1206500" indent="-228600" algn="l" defTabSz="457200" rtl="0" eaLnBrk="0" fontAlgn="base" hangingPunct="0">
        <a:spcBef>
          <a:spcPct val="20000"/>
        </a:spcBef>
        <a:spcAft>
          <a:spcPct val="0"/>
        </a:spcAft>
        <a:buFont typeface="Arial"/>
        <a:buChar char="•"/>
        <a:defRPr sz="2400" kern="1200">
          <a:solidFill>
            <a:schemeClr val="tx1"/>
          </a:solidFill>
          <a:latin typeface="+mj-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1" y="1447800"/>
            <a:ext cx="7559964" cy="1295400"/>
          </a:xfrm>
        </p:spPr>
        <p:txBody>
          <a:bodyPr>
            <a:noAutofit/>
          </a:bodyPr>
          <a:lstStyle/>
          <a:p>
            <a:r>
              <a:rPr lang="en-US" dirty="0">
                <a:effectLst>
                  <a:outerShdw blurRad="38100" dist="38100" dir="2700000" algn="tl">
                    <a:srgbClr val="000000">
                      <a:alpha val="43137"/>
                    </a:srgbClr>
                  </a:outerShdw>
                </a:effectLst>
              </a:rPr>
              <a:t>Traffic Safety Impacts of Digital  Roadside Advertising in Alabama and  Florida</a:t>
            </a:r>
          </a:p>
        </p:txBody>
      </p:sp>
      <p:sp>
        <p:nvSpPr>
          <p:cNvPr id="2049" name="Rectangle 1"/>
          <p:cNvSpPr>
            <a:spLocks noChangeArrowheads="1"/>
          </p:cNvSpPr>
          <p:nvPr/>
        </p:nvSpPr>
        <p:spPr bwMode="auto">
          <a:xfrm>
            <a:off x="4479634" y="43934"/>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838200" y="3886200"/>
            <a:ext cx="7741933" cy="1646605"/>
          </a:xfrm>
          <a:prstGeom prst="rect">
            <a:avLst/>
          </a:prstGeom>
        </p:spPr>
        <p:txBody>
          <a:bodyPr wrap="square">
            <a:spAutoFit/>
          </a:bodyPr>
          <a:lstStyle/>
          <a:p>
            <a:pPr lvl="0" algn="ctr" defTabSz="914400">
              <a:spcBef>
                <a:spcPts val="600"/>
              </a:spcBef>
            </a:pPr>
            <a:r>
              <a:rPr lang="en-US" sz="2200" b="1" dirty="0" smtClean="0">
                <a:solidFill>
                  <a:srgbClr val="1F7555"/>
                </a:solidFill>
                <a:latin typeface="Times New Roman" pitchFamily="18" charset="0"/>
                <a:ea typeface="Times New Roman" pitchFamily="18" charset="0"/>
                <a:cs typeface="Times New Roman" pitchFamily="18" charset="0"/>
              </a:rPr>
              <a:t>Virginia Sisiopiku</a:t>
            </a:r>
            <a:r>
              <a:rPr lang="en-US" sz="2200" b="1" dirty="0">
                <a:solidFill>
                  <a:srgbClr val="1F7555"/>
                </a:solidFill>
                <a:latin typeface="Times New Roman" pitchFamily="18" charset="0"/>
                <a:ea typeface="Times New Roman" pitchFamily="18" charset="0"/>
                <a:cs typeface="Times New Roman" pitchFamily="18" charset="0"/>
              </a:rPr>
              <a:t>, </a:t>
            </a:r>
            <a:r>
              <a:rPr lang="en-US" sz="2200" b="1" dirty="0" smtClean="0">
                <a:solidFill>
                  <a:srgbClr val="1F7555"/>
                </a:solidFill>
                <a:latin typeface="Times New Roman" pitchFamily="18" charset="0"/>
                <a:ea typeface="Times New Roman" pitchFamily="18" charset="0"/>
                <a:cs typeface="Times New Roman" pitchFamily="18" charset="0"/>
              </a:rPr>
              <a:t>UAB</a:t>
            </a:r>
          </a:p>
          <a:p>
            <a:pPr lvl="0" algn="ctr" defTabSz="914400">
              <a:spcBef>
                <a:spcPts val="600"/>
              </a:spcBef>
            </a:pPr>
            <a:r>
              <a:rPr lang="en-US" sz="2000" b="1" dirty="0" smtClean="0">
                <a:solidFill>
                  <a:srgbClr val="1F7555"/>
                </a:solidFill>
                <a:latin typeface="Times New Roman" pitchFamily="18" charset="0"/>
                <a:ea typeface="Times New Roman" pitchFamily="18" charset="0"/>
                <a:cs typeface="Times New Roman" pitchFamily="18" charset="0"/>
              </a:rPr>
              <a:t>K</a:t>
            </a:r>
            <a:r>
              <a:rPr lang="en-US" sz="2000" b="1" dirty="0">
                <a:solidFill>
                  <a:srgbClr val="1F7555"/>
                </a:solidFill>
                <a:latin typeface="Times New Roman" pitchFamily="18" charset="0"/>
                <a:ea typeface="Times New Roman" pitchFamily="18" charset="0"/>
                <a:cs typeface="Times New Roman" pitchFamily="18" charset="0"/>
              </a:rPr>
              <a:t>. Haleem, M. Islam, A. Gan, </a:t>
            </a:r>
            <a:r>
              <a:rPr lang="en-US" sz="2000" b="1" dirty="0" smtClean="0">
                <a:solidFill>
                  <a:srgbClr val="1F7555"/>
                </a:solidFill>
                <a:latin typeface="Times New Roman" pitchFamily="18" charset="0"/>
                <a:ea typeface="Times New Roman" pitchFamily="18" charset="0"/>
                <a:cs typeface="Times New Roman" pitchFamily="18" charset="0"/>
              </a:rPr>
              <a:t>P</a:t>
            </a:r>
            <a:r>
              <a:rPr lang="en-US" sz="2000" b="1" dirty="0">
                <a:solidFill>
                  <a:srgbClr val="1F7555"/>
                </a:solidFill>
                <a:latin typeface="Times New Roman" pitchFamily="18" charset="0"/>
                <a:ea typeface="Times New Roman" pitchFamily="18" charset="0"/>
                <a:cs typeface="Times New Roman" pitchFamily="18" charset="0"/>
              </a:rPr>
              <a:t>. Alluri, </a:t>
            </a:r>
            <a:r>
              <a:rPr lang="en-US" sz="2000" b="1" dirty="0" smtClean="0">
                <a:solidFill>
                  <a:srgbClr val="1F7555"/>
                </a:solidFill>
                <a:latin typeface="Times New Roman" pitchFamily="18" charset="0"/>
                <a:ea typeface="Times New Roman" pitchFamily="18" charset="0"/>
                <a:cs typeface="Times New Roman" pitchFamily="18" charset="0"/>
              </a:rPr>
              <a:t>A. Sullivan</a:t>
            </a:r>
            <a:r>
              <a:rPr lang="en-US" sz="2000" b="1" dirty="0">
                <a:solidFill>
                  <a:srgbClr val="1F7555"/>
                </a:solidFill>
                <a:latin typeface="Times New Roman" pitchFamily="18" charset="0"/>
                <a:ea typeface="Times New Roman" pitchFamily="18" charset="0"/>
                <a:cs typeface="Times New Roman" pitchFamily="18" charset="0"/>
              </a:rPr>
              <a:t>, D. Stavrinos</a:t>
            </a:r>
          </a:p>
          <a:p>
            <a:pPr lvl="0" algn="ctr" defTabSz="914400">
              <a:spcBef>
                <a:spcPts val="600"/>
              </a:spcBef>
            </a:pPr>
            <a:endParaRPr lang="en-US" sz="2200" b="1" dirty="0" smtClean="0">
              <a:latin typeface="Times New Roman" pitchFamily="18" charset="0"/>
              <a:ea typeface="Times New Roman" pitchFamily="18" charset="0"/>
              <a:cs typeface="Times New Roman" pitchFamily="18" charset="0"/>
            </a:endParaRPr>
          </a:p>
          <a:p>
            <a:pPr lvl="0" algn="ctr" defTabSz="914400">
              <a:spcBef>
                <a:spcPts val="600"/>
              </a:spcBef>
            </a:pPr>
            <a:endParaRPr lang="en-US" sz="2200" b="1" dirty="0">
              <a:latin typeface="Times New Roman" pitchFamily="18" charset="0"/>
              <a:ea typeface="Times New Roman" pitchFamily="18" charset="0"/>
              <a:cs typeface="Times New Roman" pitchFamily="18" charset="0"/>
            </a:endParaRPr>
          </a:p>
        </p:txBody>
      </p:sp>
      <p:sp>
        <p:nvSpPr>
          <p:cNvPr id="5" name="Rectangle 4"/>
          <p:cNvSpPr/>
          <p:nvPr/>
        </p:nvSpPr>
        <p:spPr>
          <a:xfrm>
            <a:off x="354493" y="6402915"/>
            <a:ext cx="8686800" cy="307777"/>
          </a:xfrm>
          <a:prstGeom prst="rect">
            <a:avLst/>
          </a:prstGeom>
        </p:spPr>
        <p:txBody>
          <a:bodyPr wrap="square">
            <a:spAutoFit/>
          </a:bodyPr>
          <a:lstStyle/>
          <a:p>
            <a:pPr algn="ctr"/>
            <a:r>
              <a:rPr lang="en-US" sz="1400" dirty="0" smtClean="0">
                <a:solidFill>
                  <a:srgbClr val="339966"/>
                </a:solidFill>
                <a:latin typeface="Times New Roman" pitchFamily="18" charset="0"/>
                <a:cs typeface="Times New Roman" pitchFamily="18" charset="0"/>
              </a:rPr>
              <a:t>2</a:t>
            </a:r>
            <a:r>
              <a:rPr lang="en-US" sz="1400" baseline="30000" dirty="0" smtClean="0">
                <a:solidFill>
                  <a:srgbClr val="339966"/>
                </a:solidFill>
                <a:latin typeface="Times New Roman" pitchFamily="18" charset="0"/>
                <a:cs typeface="Times New Roman" pitchFamily="18" charset="0"/>
              </a:rPr>
              <a:t>nd</a:t>
            </a:r>
            <a:r>
              <a:rPr lang="en-US" sz="1400" dirty="0" smtClean="0">
                <a:solidFill>
                  <a:srgbClr val="339966"/>
                </a:solidFill>
                <a:latin typeface="Times New Roman" pitchFamily="18" charset="0"/>
                <a:cs typeface="Times New Roman" pitchFamily="18" charset="0"/>
              </a:rPr>
              <a:t> Annual </a:t>
            </a:r>
            <a:r>
              <a:rPr lang="en-US" sz="1400" dirty="0" err="1" smtClean="0">
                <a:solidFill>
                  <a:srgbClr val="339966"/>
                </a:solidFill>
                <a:latin typeface="Times New Roman" pitchFamily="18" charset="0"/>
                <a:cs typeface="Times New Roman" pitchFamily="18" charset="0"/>
              </a:rPr>
              <a:t>UTC</a:t>
            </a:r>
            <a:r>
              <a:rPr lang="en-US" sz="1400" dirty="0" smtClean="0">
                <a:solidFill>
                  <a:srgbClr val="339966"/>
                </a:solidFill>
                <a:latin typeface="Times New Roman" pitchFamily="18" charset="0"/>
                <a:cs typeface="Times New Roman" pitchFamily="18" charset="0"/>
              </a:rPr>
              <a:t> Conference for the Southeastern Region, Atlanta, GA, March 25, 2014</a:t>
            </a:r>
            <a:endParaRPr lang="en-US" sz="1400" dirty="0">
              <a:solidFill>
                <a:srgbClr val="339966"/>
              </a:solidFill>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84" y="5830358"/>
            <a:ext cx="212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873223"/>
            <a:ext cx="172561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748298"/>
            <a:ext cx="30416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800195"/>
            <a:ext cx="41433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817657"/>
            <a:ext cx="401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696200" cy="4267200"/>
          </a:xfrm>
        </p:spPr>
        <p:txBody>
          <a:bodyPr/>
          <a:lstStyle/>
          <a:p>
            <a:endParaRPr lang="en-US" sz="2700" dirty="0" smtClean="0"/>
          </a:p>
          <a:p>
            <a:r>
              <a:rPr lang="en-US" sz="2700" dirty="0" smtClean="0"/>
              <a:t>Road users </a:t>
            </a:r>
            <a:r>
              <a:rPr lang="en-US" sz="2700" dirty="0"/>
              <a:t>perceive </a:t>
            </a:r>
            <a:r>
              <a:rPr lang="en-US" sz="2700" dirty="0" smtClean="0">
                <a:solidFill>
                  <a:srgbClr val="C00000"/>
                </a:solidFill>
              </a:rPr>
              <a:t>digital billboards </a:t>
            </a:r>
            <a:r>
              <a:rPr lang="en-US" sz="2700" dirty="0">
                <a:solidFill>
                  <a:srgbClr val="C00000"/>
                </a:solidFill>
              </a:rPr>
              <a:t>as more dangerous than static </a:t>
            </a:r>
            <a:endParaRPr lang="en-US" sz="2700" dirty="0" smtClean="0">
              <a:solidFill>
                <a:srgbClr val="C00000"/>
              </a:solidFill>
            </a:endParaRPr>
          </a:p>
          <a:p>
            <a:r>
              <a:rPr lang="en-US" sz="2700" dirty="0" smtClean="0">
                <a:solidFill>
                  <a:srgbClr val="C00000"/>
                </a:solidFill>
              </a:rPr>
              <a:t>Younger drivers </a:t>
            </a:r>
            <a:r>
              <a:rPr lang="en-US" sz="2700" dirty="0" smtClean="0"/>
              <a:t>admit staring at digital billboards longer without adjusting their speeds</a:t>
            </a:r>
          </a:p>
          <a:p>
            <a:r>
              <a:rPr lang="en-US" sz="2700" dirty="0" smtClean="0"/>
              <a:t>Responders overwhelmingly agree on the </a:t>
            </a:r>
            <a:r>
              <a:rPr lang="en-US" sz="2700" dirty="0" smtClean="0">
                <a:solidFill>
                  <a:srgbClr val="C00000"/>
                </a:solidFill>
              </a:rPr>
              <a:t>need for </a:t>
            </a:r>
            <a:r>
              <a:rPr lang="en-US" sz="2700" dirty="0">
                <a:solidFill>
                  <a:srgbClr val="C00000"/>
                </a:solidFill>
              </a:rPr>
              <a:t>stricter regulations</a:t>
            </a:r>
            <a:r>
              <a:rPr lang="en-US" sz="2700" dirty="0"/>
              <a:t> </a:t>
            </a:r>
            <a:r>
              <a:rPr lang="en-US" sz="2700" dirty="0" smtClean="0"/>
              <a:t>of billboards</a:t>
            </a:r>
            <a:endParaRPr lang="en-US" sz="2700" dirty="0"/>
          </a:p>
          <a:p>
            <a:endParaRPr lang="en-US" sz="2700" dirty="0" smtClean="0"/>
          </a:p>
        </p:txBody>
      </p:sp>
      <p:sp>
        <p:nvSpPr>
          <p:cNvPr id="3" name="Title 2"/>
          <p:cNvSpPr>
            <a:spLocks noGrp="1"/>
          </p:cNvSpPr>
          <p:nvPr>
            <p:ph type="title"/>
          </p:nvPr>
        </p:nvSpPr>
        <p:spPr/>
        <p:txBody>
          <a:bodyPr/>
          <a:lstStyle/>
          <a:p>
            <a:r>
              <a:rPr lang="en-US" cap="all" dirty="0" smtClean="0"/>
              <a:t>Survey of Road users</a:t>
            </a:r>
            <a:r>
              <a:rPr lang="en-US" cap="all" dirty="0"/>
              <a:t/>
            </a:r>
            <a:br>
              <a:rPr lang="en-US" cap="all" dirty="0"/>
            </a:br>
            <a:r>
              <a:rPr lang="en-US" dirty="0" smtClean="0"/>
              <a:t>Findings Summary- Alabama Drivers</a:t>
            </a:r>
            <a:endParaRPr lang="en-US" dirty="0"/>
          </a:p>
        </p:txBody>
      </p:sp>
    </p:spTree>
    <p:extLst>
      <p:ext uri="{BB962C8B-B14F-4D97-AF65-F5344CB8AC3E}">
        <p14:creationId xmlns:p14="http://schemas.microsoft.com/office/powerpoint/2010/main" val="2053129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4294967295"/>
          </p:nvPr>
        </p:nvSpPr>
        <p:spPr>
          <a:xfrm>
            <a:off x="462776" y="1676400"/>
            <a:ext cx="8305800" cy="4724400"/>
          </a:xfrm>
          <a:prstGeom prst="rect">
            <a:avLst/>
          </a:prstGeom>
        </p:spPr>
        <p:txBody>
          <a:bodyPr/>
          <a:lstStyle/>
          <a:p>
            <a:pPr lvl="1" eaLnBrk="1" hangingPunct="1"/>
            <a:r>
              <a:rPr lang="en-US" altLang="en-US" dirty="0">
                <a:solidFill>
                  <a:srgbClr val="1F7555"/>
                </a:solidFill>
              </a:rPr>
              <a:t>Goal: </a:t>
            </a:r>
            <a:r>
              <a:rPr lang="en-US" altLang="en-US" dirty="0" smtClean="0"/>
              <a:t>Evaluate </a:t>
            </a:r>
            <a:r>
              <a:rPr lang="en-US" altLang="en-US" dirty="0"/>
              <a:t>the distractive effects of roadside billboards through the use of </a:t>
            </a:r>
            <a:r>
              <a:rPr lang="en-US" altLang="en-US" dirty="0" smtClean="0"/>
              <a:t>the UAB driving simulator</a:t>
            </a:r>
          </a:p>
          <a:p>
            <a:pPr lvl="1" eaLnBrk="1" hangingPunct="1"/>
            <a:r>
              <a:rPr lang="en-US" altLang="en-US" dirty="0" smtClean="0">
                <a:solidFill>
                  <a:srgbClr val="1F7555"/>
                </a:solidFill>
              </a:rPr>
              <a:t>Approach:</a:t>
            </a:r>
          </a:p>
          <a:p>
            <a:pPr lvl="2" eaLnBrk="1" hangingPunct="1"/>
            <a:r>
              <a:rPr lang="en-US" altLang="en-US" dirty="0" smtClean="0"/>
              <a:t>Developed driving simulator data collection protocol</a:t>
            </a:r>
          </a:p>
          <a:p>
            <a:pPr lvl="2" eaLnBrk="1" hangingPunct="1"/>
            <a:r>
              <a:rPr lang="en-US" altLang="en-US" dirty="0" smtClean="0"/>
              <a:t>Developed driving simulator scenarios</a:t>
            </a:r>
          </a:p>
          <a:p>
            <a:pPr lvl="3" eaLnBrk="1" hangingPunct="1"/>
            <a:r>
              <a:rPr lang="en-US" altLang="en-US" sz="2000" dirty="0" smtClean="0"/>
              <a:t>16 mile simulated highway driving scenario, with a mixture of digital and static billboards</a:t>
            </a:r>
          </a:p>
          <a:p>
            <a:pPr lvl="2" eaLnBrk="1" hangingPunct="1"/>
            <a:r>
              <a:rPr lang="en-US" altLang="en-US" dirty="0" smtClean="0"/>
              <a:t>Recruit participants (57)</a:t>
            </a:r>
            <a:endParaRPr lang="en-US" altLang="en-US" dirty="0"/>
          </a:p>
          <a:p>
            <a:pPr lvl="2" eaLnBrk="1" hangingPunct="1"/>
            <a:r>
              <a:rPr lang="en-US" altLang="en-US" dirty="0" smtClean="0"/>
              <a:t>Data collection and analysis</a:t>
            </a:r>
          </a:p>
          <a:p>
            <a:pPr marL="0" indent="0" eaLnBrk="1" hangingPunct="1">
              <a:buNone/>
            </a:pPr>
            <a:endParaRPr lang="en-US" altLang="en-US" sz="2800" dirty="0" smtClean="0"/>
          </a:p>
          <a:p>
            <a:pPr eaLnBrk="1" hangingPunct="1"/>
            <a:endParaRPr lang="en-US" altLang="en-US" sz="2800" dirty="0" smtClean="0"/>
          </a:p>
          <a:p>
            <a:pPr eaLnBrk="1" hangingPunct="1"/>
            <a:endParaRPr lang="en-US" altLang="en-US" sz="2400" dirty="0" smtClean="0"/>
          </a:p>
        </p:txBody>
      </p:sp>
      <p:sp>
        <p:nvSpPr>
          <p:cNvPr id="4" name="Rectangle 3"/>
          <p:cNvSpPr/>
          <p:nvPr/>
        </p:nvSpPr>
        <p:spPr>
          <a:xfrm>
            <a:off x="1447800" y="152400"/>
            <a:ext cx="5715000" cy="954107"/>
          </a:xfrm>
          <a:prstGeom prst="rect">
            <a:avLst/>
          </a:prstGeom>
        </p:spPr>
        <p:txBody>
          <a:bodyPr wrap="square">
            <a:spAutoFit/>
          </a:bodyPr>
          <a:lstStyle/>
          <a:p>
            <a:r>
              <a:rPr lang="en-US" sz="2800" b="1" cap="all" dirty="0">
                <a:solidFill>
                  <a:srgbClr val="9BBB59">
                    <a:lumMod val="40000"/>
                    <a:lumOff val="60000"/>
                  </a:srgbClr>
                </a:solidFill>
                <a:latin typeface="Calibri"/>
              </a:rPr>
              <a:t>3. Driving Simulation Study</a:t>
            </a:r>
            <a:br>
              <a:rPr lang="en-US" sz="2800" b="1" cap="all" dirty="0">
                <a:solidFill>
                  <a:srgbClr val="9BBB59">
                    <a:lumMod val="40000"/>
                    <a:lumOff val="60000"/>
                  </a:srgbClr>
                </a:solidFill>
                <a:latin typeface="Calibri"/>
              </a:rPr>
            </a:br>
            <a:r>
              <a:rPr lang="en-US" sz="2800" b="1" dirty="0" smtClean="0">
                <a:solidFill>
                  <a:srgbClr val="9BBB59">
                    <a:lumMod val="40000"/>
                    <a:lumOff val="60000"/>
                  </a:srgbClr>
                </a:solidFill>
                <a:latin typeface="Calibri"/>
              </a:rPr>
              <a:t>Approach</a:t>
            </a:r>
            <a:endParaRPr lang="en-US" dirty="0"/>
          </a:p>
        </p:txBody>
      </p:sp>
      <p:pic>
        <p:nvPicPr>
          <p:cNvPr id="389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558"/>
          <a:stretch/>
        </p:blipFill>
        <p:spPr bwMode="auto">
          <a:xfrm>
            <a:off x="4730957" y="4343400"/>
            <a:ext cx="4619200" cy="2373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02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cap="all" dirty="0" smtClean="0"/>
              <a:t>Driving Simulation Study</a:t>
            </a:r>
            <a:br>
              <a:rPr lang="en-US" cap="all" dirty="0" smtClean="0"/>
            </a:br>
            <a:r>
              <a:rPr lang="en-US" dirty="0" smtClean="0"/>
              <a:t>Analysis</a:t>
            </a:r>
            <a:endParaRPr lang="en-US" dirty="0"/>
          </a:p>
        </p:txBody>
      </p:sp>
      <p:sp>
        <p:nvSpPr>
          <p:cNvPr id="11267" name="Rectangle 3"/>
          <p:cNvSpPr>
            <a:spLocks noGrp="1" noChangeArrowheads="1"/>
          </p:cNvSpPr>
          <p:nvPr>
            <p:ph type="body" idx="1"/>
          </p:nvPr>
        </p:nvSpPr>
        <p:spPr>
          <a:xfrm>
            <a:off x="990600" y="1752600"/>
            <a:ext cx="7620000" cy="4267200"/>
          </a:xfrm>
        </p:spPr>
        <p:txBody>
          <a:bodyPr/>
          <a:lstStyle/>
          <a:p>
            <a:r>
              <a:rPr lang="en-US" dirty="0"/>
              <a:t>Length of Eye Gaze </a:t>
            </a:r>
            <a:endParaRPr lang="en-US" dirty="0" smtClean="0"/>
          </a:p>
          <a:p>
            <a:pPr marL="457200" lvl="2" indent="0">
              <a:buNone/>
            </a:pPr>
            <a:r>
              <a:rPr lang="en-US" dirty="0" smtClean="0"/>
              <a:t>Percent </a:t>
            </a:r>
            <a:r>
              <a:rPr lang="en-US" dirty="0"/>
              <a:t>of time participants </a:t>
            </a:r>
            <a:r>
              <a:rPr lang="en-US" dirty="0" smtClean="0"/>
              <a:t>spent </a:t>
            </a:r>
            <a:r>
              <a:rPr lang="en-US" dirty="0"/>
              <a:t>looking at billboards while </a:t>
            </a:r>
            <a:r>
              <a:rPr lang="en-US" dirty="0" smtClean="0"/>
              <a:t>driving</a:t>
            </a:r>
            <a:endParaRPr lang="en-US" dirty="0"/>
          </a:p>
          <a:p>
            <a:r>
              <a:rPr lang="en-US" dirty="0"/>
              <a:t>Memory Recall and </a:t>
            </a:r>
            <a:r>
              <a:rPr lang="en-US" dirty="0" smtClean="0"/>
              <a:t>Recognition</a:t>
            </a:r>
          </a:p>
          <a:p>
            <a:pPr marL="457200" lvl="2" indent="0">
              <a:buNone/>
            </a:pPr>
            <a:r>
              <a:rPr lang="en-US" dirty="0" smtClean="0"/>
              <a:t>Post-drive </a:t>
            </a:r>
            <a:r>
              <a:rPr lang="en-US" dirty="0"/>
              <a:t>memory recall of information presented on billboards.</a:t>
            </a:r>
          </a:p>
          <a:p>
            <a:r>
              <a:rPr lang="en-US" dirty="0"/>
              <a:t>Driving </a:t>
            </a:r>
            <a:r>
              <a:rPr lang="en-US" dirty="0" smtClean="0"/>
              <a:t>Performance</a:t>
            </a:r>
          </a:p>
          <a:p>
            <a:pPr marL="803275" lvl="2" indent="-346075">
              <a:buNone/>
            </a:pPr>
            <a:r>
              <a:rPr lang="en-US" dirty="0" smtClean="0"/>
              <a:t>a</a:t>
            </a:r>
            <a:r>
              <a:rPr lang="en-US" dirty="0"/>
              <a:t>) the number of speed limit </a:t>
            </a:r>
            <a:r>
              <a:rPr lang="en-US" dirty="0" err="1"/>
              <a:t>exceedances</a:t>
            </a:r>
            <a:r>
              <a:rPr lang="en-US" dirty="0"/>
              <a:t>, </a:t>
            </a:r>
            <a:r>
              <a:rPr lang="en-US" dirty="0" smtClean="0"/>
              <a:t>v&gt;69 (mph</a:t>
            </a:r>
            <a:r>
              <a:rPr lang="en-US" dirty="0"/>
              <a:t>) </a:t>
            </a:r>
            <a:endParaRPr lang="en-US" dirty="0" smtClean="0"/>
          </a:p>
          <a:p>
            <a:pPr marL="803275" lvl="2" indent="-346075">
              <a:buNone/>
            </a:pPr>
            <a:r>
              <a:rPr lang="en-US" dirty="0" smtClean="0"/>
              <a:t>b</a:t>
            </a:r>
            <a:r>
              <a:rPr lang="en-US" dirty="0"/>
              <a:t>) the number of road edge </a:t>
            </a:r>
            <a:r>
              <a:rPr lang="en-US" dirty="0" smtClean="0"/>
              <a:t>excursions, </a:t>
            </a:r>
            <a:r>
              <a:rPr lang="en-US" dirty="0"/>
              <a:t>and </a:t>
            </a:r>
            <a:endParaRPr lang="en-US" dirty="0" smtClean="0"/>
          </a:p>
          <a:p>
            <a:pPr marL="803275" lvl="2" indent="-346075">
              <a:buNone/>
            </a:pPr>
            <a:r>
              <a:rPr lang="en-US" dirty="0" smtClean="0"/>
              <a:t>c</a:t>
            </a:r>
            <a:r>
              <a:rPr lang="en-US" dirty="0"/>
              <a:t>) the total number of motor vehicle </a:t>
            </a:r>
            <a:r>
              <a:rPr lang="en-US" dirty="0" smtClean="0"/>
              <a:t>collisions</a:t>
            </a:r>
          </a:p>
        </p:txBody>
      </p:sp>
    </p:spTree>
    <p:extLst>
      <p:ext uri="{BB962C8B-B14F-4D97-AF65-F5344CB8AC3E}">
        <p14:creationId xmlns:p14="http://schemas.microsoft.com/office/powerpoint/2010/main" val="2733850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cap="all" dirty="0" smtClean="0"/>
              <a:t>Driving Simulation Study</a:t>
            </a:r>
            <a:br>
              <a:rPr lang="en-US" cap="all" dirty="0" smtClean="0"/>
            </a:br>
            <a:r>
              <a:rPr lang="en-US" dirty="0"/>
              <a:t>S</a:t>
            </a:r>
            <a:r>
              <a:rPr lang="en-US" dirty="0" smtClean="0"/>
              <a:t>ample Findings</a:t>
            </a:r>
            <a:endParaRPr lang="en-US"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712913"/>
            <a:ext cx="518795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5486400"/>
            <a:ext cx="7620000" cy="584775"/>
          </a:xfrm>
          <a:prstGeom prst="rect">
            <a:avLst/>
          </a:prstGeom>
        </p:spPr>
        <p:txBody>
          <a:bodyPr wrap="square">
            <a:spAutoFit/>
          </a:bodyPr>
          <a:lstStyle/>
          <a:p>
            <a:pPr marL="285750" indent="-285750">
              <a:buFont typeface="Arial" panose="020B0604020202020204" pitchFamily="34" charset="0"/>
              <a:buChar char="•"/>
            </a:pPr>
            <a:r>
              <a:rPr lang="en-US" sz="1600" dirty="0">
                <a:latin typeface="+mj-lt"/>
              </a:rPr>
              <a:t>Participants had fewer speed </a:t>
            </a:r>
            <a:r>
              <a:rPr lang="en-US" sz="1600" dirty="0" err="1">
                <a:latin typeface="+mj-lt"/>
              </a:rPr>
              <a:t>exceedances</a:t>
            </a:r>
            <a:r>
              <a:rPr lang="en-US" sz="1600" dirty="0">
                <a:latin typeface="+mj-lt"/>
              </a:rPr>
              <a:t> when there was a billboard present</a:t>
            </a:r>
          </a:p>
          <a:p>
            <a:pPr marL="285750" indent="-285750">
              <a:buFont typeface="Arial" panose="020B0604020202020204" pitchFamily="34" charset="0"/>
              <a:buChar char="•"/>
            </a:pPr>
            <a:r>
              <a:rPr lang="en-US" sz="1600" dirty="0">
                <a:latin typeface="+mj-lt"/>
              </a:rPr>
              <a:t>Teens, as expected, had more speed </a:t>
            </a:r>
            <a:r>
              <a:rPr lang="en-US" sz="1600" dirty="0" err="1">
                <a:latin typeface="+mj-lt"/>
              </a:rPr>
              <a:t>exceedances</a:t>
            </a:r>
            <a:r>
              <a:rPr lang="en-US" sz="1600" dirty="0">
                <a:latin typeface="+mj-lt"/>
              </a:rPr>
              <a:t> than middle aged and older </a:t>
            </a:r>
            <a:r>
              <a:rPr lang="en-US" sz="1600" dirty="0" smtClean="0">
                <a:latin typeface="+mj-lt"/>
              </a:rPr>
              <a:t>drivers </a:t>
            </a:r>
            <a:endParaRPr lang="en-US" sz="1600" dirty="0">
              <a:latin typeface="+mj-lt"/>
            </a:endParaRPr>
          </a:p>
        </p:txBody>
      </p:sp>
    </p:spTree>
    <p:extLst>
      <p:ext uri="{BB962C8B-B14F-4D97-AF65-F5344CB8AC3E}">
        <p14:creationId xmlns:p14="http://schemas.microsoft.com/office/powerpoint/2010/main" val="2078688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cap="all" dirty="0" smtClean="0"/>
              <a:t>3. Crash analysis</a:t>
            </a:r>
            <a:br>
              <a:rPr lang="en-US" cap="all" dirty="0" smtClean="0"/>
            </a:br>
            <a:r>
              <a:rPr lang="en-US" cap="all" dirty="0" smtClean="0"/>
              <a:t>a</a:t>
            </a:r>
            <a:r>
              <a:rPr lang="en-US" dirty="0" smtClean="0"/>
              <a:t>pproach</a:t>
            </a:r>
            <a:endParaRPr lang="en-US" cap="all" dirty="0"/>
          </a:p>
        </p:txBody>
      </p:sp>
      <p:sp>
        <p:nvSpPr>
          <p:cNvPr id="11267" name="Rectangle 3"/>
          <p:cNvSpPr>
            <a:spLocks noGrp="1" noChangeArrowheads="1"/>
          </p:cNvSpPr>
          <p:nvPr>
            <p:ph type="body" idx="1"/>
          </p:nvPr>
        </p:nvSpPr>
        <p:spPr>
          <a:xfrm>
            <a:off x="444190" y="1371600"/>
            <a:ext cx="7772400" cy="4267200"/>
          </a:xfrm>
        </p:spPr>
        <p:txBody>
          <a:bodyPr/>
          <a:lstStyle/>
          <a:p>
            <a:r>
              <a:rPr lang="en-US" dirty="0" smtClean="0">
                <a:solidFill>
                  <a:srgbClr val="1F7555"/>
                </a:solidFill>
              </a:rPr>
              <a:t>Goal:</a:t>
            </a:r>
            <a:r>
              <a:rPr lang="en-US" dirty="0" smtClean="0"/>
              <a:t> Analysis of historical crash records in the vicinity of digital billboards</a:t>
            </a:r>
          </a:p>
          <a:p>
            <a:r>
              <a:rPr lang="en-US" dirty="0" smtClean="0">
                <a:solidFill>
                  <a:srgbClr val="1F7555"/>
                </a:solidFill>
              </a:rPr>
              <a:t>Approach:</a:t>
            </a:r>
          </a:p>
          <a:p>
            <a:pPr lvl="1"/>
            <a:r>
              <a:rPr lang="en-US" dirty="0" smtClean="0"/>
              <a:t>Identification of sites </a:t>
            </a:r>
          </a:p>
          <a:p>
            <a:pPr lvl="2"/>
            <a:r>
              <a:rPr lang="en-US" dirty="0" smtClean="0"/>
              <a:t>AL: I-65; I-20/59, I-459; I-565; I-85; I-10</a:t>
            </a:r>
          </a:p>
          <a:p>
            <a:pPr lvl="2"/>
            <a:r>
              <a:rPr lang="en-US" dirty="0" smtClean="0"/>
              <a:t>FL: </a:t>
            </a:r>
            <a:r>
              <a:rPr lang="pt-BR" dirty="0"/>
              <a:t>SR 826, SR 408, and SR 528. </a:t>
            </a:r>
            <a:r>
              <a:rPr lang="pt-BR" dirty="0" smtClean="0"/>
              <a:t>I-95</a:t>
            </a:r>
            <a:r>
              <a:rPr lang="pt-BR" dirty="0"/>
              <a:t>, I-395, and </a:t>
            </a:r>
            <a:r>
              <a:rPr lang="pt-BR" dirty="0" smtClean="0"/>
              <a:t>I-4</a:t>
            </a:r>
            <a:endParaRPr lang="en-US" dirty="0" smtClean="0"/>
          </a:p>
          <a:p>
            <a:pPr lvl="1"/>
            <a:r>
              <a:rPr lang="en-US" dirty="0" smtClean="0"/>
              <a:t>Methodology</a:t>
            </a:r>
          </a:p>
          <a:p>
            <a:pPr lvl="1"/>
            <a:r>
              <a:rPr lang="en-US" dirty="0" smtClean="0"/>
              <a:t>Crash data analysis</a:t>
            </a:r>
          </a:p>
          <a:p>
            <a:endParaRPr lang="en-US" dirty="0" smtClean="0"/>
          </a:p>
        </p:txBody>
      </p:sp>
      <p:pic>
        <p:nvPicPr>
          <p:cNvPr id="399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499" t="7287" r="11212"/>
          <a:stretch/>
        </p:blipFill>
        <p:spPr bwMode="auto">
          <a:xfrm>
            <a:off x="4876800" y="3962400"/>
            <a:ext cx="4126590" cy="279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033" y="5061121"/>
            <a:ext cx="2514600" cy="1155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241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cap="all" dirty="0" smtClean="0"/>
              <a:t>4. Crash analysis</a:t>
            </a:r>
            <a:br>
              <a:rPr lang="en-US" cap="all" dirty="0" smtClean="0"/>
            </a:br>
            <a:r>
              <a:rPr lang="en-US" dirty="0"/>
              <a:t>S</a:t>
            </a:r>
            <a:r>
              <a:rPr lang="en-US" dirty="0" smtClean="0"/>
              <a:t>ample Findings – Florida Sites</a:t>
            </a:r>
            <a:endParaRPr lang="en-US" dirty="0"/>
          </a:p>
        </p:txBody>
      </p:sp>
      <p:sp>
        <p:nvSpPr>
          <p:cNvPr id="11267" name="Rectangle 3"/>
          <p:cNvSpPr>
            <a:spLocks noGrp="1" noChangeArrowheads="1"/>
          </p:cNvSpPr>
          <p:nvPr>
            <p:ph type="body" idx="1"/>
          </p:nvPr>
        </p:nvSpPr>
        <p:spPr>
          <a:xfrm>
            <a:off x="533399" y="5181600"/>
            <a:ext cx="8229601" cy="1066800"/>
          </a:xfrm>
        </p:spPr>
        <p:txBody>
          <a:bodyPr/>
          <a:lstStyle/>
          <a:p>
            <a:r>
              <a:rPr lang="en-US" sz="2000" dirty="0" smtClean="0"/>
              <a:t>Mixed results</a:t>
            </a:r>
          </a:p>
          <a:p>
            <a:r>
              <a:rPr lang="en-US" sz="2000" dirty="0" smtClean="0"/>
              <a:t>Overall, crash rates nearly 25% higher in the area of digital billboard </a:t>
            </a:r>
            <a:r>
              <a:rPr lang="en-US" sz="2000" dirty="0" smtClean="0"/>
              <a:t>influence (upstream)</a:t>
            </a:r>
            <a:endParaRPr lang="en-US" sz="2000" dirty="0" smtClean="0"/>
          </a:p>
        </p:txBody>
      </p:sp>
      <p:pic>
        <p:nvPicPr>
          <p:cNvPr id="348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218"/>
          <a:stretch/>
        </p:blipFill>
        <p:spPr bwMode="auto">
          <a:xfrm>
            <a:off x="533398" y="1789331"/>
            <a:ext cx="7903057" cy="352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800" y="1389221"/>
            <a:ext cx="7086600" cy="400110"/>
          </a:xfrm>
          <a:prstGeom prst="rect">
            <a:avLst/>
          </a:prstGeom>
        </p:spPr>
        <p:txBody>
          <a:bodyPr wrap="square">
            <a:spAutoFit/>
          </a:bodyPr>
          <a:lstStyle/>
          <a:p>
            <a:r>
              <a:rPr lang="en-US" sz="2000" b="1" dirty="0">
                <a:latin typeface="Calibri"/>
                <a:ea typeface="Calibri"/>
                <a:cs typeface="Times New Roman"/>
              </a:rPr>
              <a:t>Crash Summary Statistics at the </a:t>
            </a:r>
            <a:r>
              <a:rPr lang="en-US" sz="2000" b="1" dirty="0" smtClean="0">
                <a:latin typeface="Calibri"/>
                <a:ea typeface="Calibri"/>
                <a:cs typeface="Times New Roman"/>
              </a:rPr>
              <a:t>FL </a:t>
            </a:r>
            <a:r>
              <a:rPr lang="en-US" sz="2000" b="1" dirty="0">
                <a:latin typeface="Calibri"/>
                <a:ea typeface="Calibri"/>
                <a:cs typeface="Times New Roman"/>
              </a:rPr>
              <a:t>Digital Billboard Locations</a:t>
            </a:r>
            <a:endParaRPr lang="en-US" sz="2000" b="1" dirty="0"/>
          </a:p>
        </p:txBody>
      </p:sp>
    </p:spTree>
    <p:extLst>
      <p:ext uri="{BB962C8B-B14F-4D97-AF65-F5344CB8AC3E}">
        <p14:creationId xmlns:p14="http://schemas.microsoft.com/office/powerpoint/2010/main" val="638649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cap="all" dirty="0" smtClean="0"/>
              <a:t>Crash analysis</a:t>
            </a:r>
            <a:br>
              <a:rPr lang="en-US" cap="all" dirty="0" smtClean="0"/>
            </a:br>
            <a:r>
              <a:rPr lang="en-US" dirty="0"/>
              <a:t>S</a:t>
            </a:r>
            <a:r>
              <a:rPr lang="en-US" dirty="0" smtClean="0"/>
              <a:t>ample Findings – Florida Sites</a:t>
            </a:r>
            <a:endParaRPr lang="en-US" dirty="0"/>
          </a:p>
        </p:txBody>
      </p:sp>
      <p:sp>
        <p:nvSpPr>
          <p:cNvPr id="11267" name="Rectangle 3"/>
          <p:cNvSpPr>
            <a:spLocks noGrp="1" noChangeArrowheads="1"/>
          </p:cNvSpPr>
          <p:nvPr>
            <p:ph type="body" idx="1"/>
          </p:nvPr>
        </p:nvSpPr>
        <p:spPr>
          <a:xfrm>
            <a:off x="868865" y="4471611"/>
            <a:ext cx="7939669" cy="1066800"/>
          </a:xfrm>
        </p:spPr>
        <p:txBody>
          <a:bodyPr/>
          <a:lstStyle/>
          <a:p>
            <a:r>
              <a:rPr lang="en-US" sz="2400" dirty="0" smtClean="0"/>
              <a:t>Higher crash </a:t>
            </a:r>
            <a:r>
              <a:rPr lang="en-US" sz="2400" dirty="0"/>
              <a:t>rates </a:t>
            </a:r>
            <a:r>
              <a:rPr lang="en-US" sz="2400" dirty="0" smtClean="0"/>
              <a:t>were </a:t>
            </a:r>
            <a:r>
              <a:rPr lang="en-US" sz="2400" dirty="0"/>
              <a:t>observed for collisions with fixed objects </a:t>
            </a:r>
            <a:r>
              <a:rPr lang="en-US" sz="2400" dirty="0" smtClean="0"/>
              <a:t>and </a:t>
            </a:r>
            <a:r>
              <a:rPr lang="en-US" sz="2400" dirty="0" smtClean="0"/>
              <a:t>sideswipe in the </a:t>
            </a:r>
            <a:r>
              <a:rPr lang="en-US" sz="2400" dirty="0"/>
              <a:t>area of digital billboard influence (upstream)</a:t>
            </a:r>
          </a:p>
        </p:txBody>
      </p:sp>
      <p:sp>
        <p:nvSpPr>
          <p:cNvPr id="3" name="Rectangle 2"/>
          <p:cNvSpPr/>
          <p:nvPr/>
        </p:nvSpPr>
        <p:spPr>
          <a:xfrm>
            <a:off x="1066800" y="1589276"/>
            <a:ext cx="7543800" cy="400110"/>
          </a:xfrm>
          <a:prstGeom prst="rect">
            <a:avLst/>
          </a:prstGeom>
        </p:spPr>
        <p:txBody>
          <a:bodyPr wrap="square">
            <a:spAutoFit/>
          </a:bodyPr>
          <a:lstStyle/>
          <a:p>
            <a:r>
              <a:rPr lang="en-US" sz="2000" b="1" dirty="0" smtClean="0">
                <a:latin typeface="Calibri"/>
                <a:ea typeface="Calibri"/>
                <a:cs typeface="Times New Roman"/>
              </a:rPr>
              <a:t>Summary </a:t>
            </a:r>
            <a:r>
              <a:rPr lang="en-US" sz="2000" b="1" dirty="0">
                <a:latin typeface="Calibri"/>
                <a:ea typeface="Calibri"/>
                <a:cs typeface="Times New Roman"/>
              </a:rPr>
              <a:t>Statistics at the </a:t>
            </a:r>
            <a:r>
              <a:rPr lang="en-US" sz="2000" b="1" dirty="0" smtClean="0">
                <a:latin typeface="Calibri"/>
                <a:ea typeface="Calibri"/>
                <a:cs typeface="Times New Roman"/>
              </a:rPr>
              <a:t>FL </a:t>
            </a:r>
            <a:r>
              <a:rPr lang="en-US" sz="2000" b="1" dirty="0">
                <a:latin typeface="Calibri"/>
                <a:ea typeface="Calibri"/>
                <a:cs typeface="Times New Roman"/>
              </a:rPr>
              <a:t>Digital Billboard </a:t>
            </a:r>
            <a:r>
              <a:rPr lang="en-US" sz="2000" b="1" dirty="0" smtClean="0">
                <a:latin typeface="Calibri"/>
                <a:ea typeface="Calibri"/>
                <a:cs typeface="Times New Roman"/>
              </a:rPr>
              <a:t>Locations by Crash Type</a:t>
            </a:r>
            <a:endParaRPr lang="en-US" sz="2000" b="1"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08" y="2209800"/>
            <a:ext cx="8540902" cy="22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253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5562600" cy="4267200"/>
          </a:xfrm>
        </p:spPr>
        <p:txBody>
          <a:bodyPr/>
          <a:lstStyle/>
          <a:p>
            <a:r>
              <a:rPr lang="en-US" sz="2700" dirty="0" smtClean="0"/>
              <a:t>Provides an objective </a:t>
            </a:r>
            <a:r>
              <a:rPr lang="en-US" sz="2700" dirty="0" smtClean="0"/>
              <a:t>multi-dimensional </a:t>
            </a:r>
            <a:r>
              <a:rPr lang="en-US" sz="2700" dirty="0" smtClean="0"/>
              <a:t>evaluation of the impact of digital billboards on safety</a:t>
            </a:r>
          </a:p>
          <a:p>
            <a:r>
              <a:rPr lang="en-US" sz="2700" dirty="0"/>
              <a:t>Raise </a:t>
            </a:r>
            <a:r>
              <a:rPr lang="en-US" sz="2700" dirty="0" smtClean="0"/>
              <a:t>awareness </a:t>
            </a:r>
            <a:r>
              <a:rPr lang="en-US" sz="2700" dirty="0"/>
              <a:t>of </a:t>
            </a:r>
            <a:r>
              <a:rPr lang="en-US" sz="2700" dirty="0" smtClean="0"/>
              <a:t>safety issues </a:t>
            </a:r>
            <a:r>
              <a:rPr lang="en-US" sz="2700" dirty="0"/>
              <a:t>related to </a:t>
            </a:r>
            <a:r>
              <a:rPr lang="en-US" sz="2700" dirty="0" smtClean="0"/>
              <a:t>digital billboard advertising</a:t>
            </a:r>
            <a:endParaRPr lang="en-US" sz="2700" dirty="0"/>
          </a:p>
          <a:p>
            <a:r>
              <a:rPr lang="en-US" sz="2700" dirty="0" smtClean="0"/>
              <a:t>Update </a:t>
            </a:r>
            <a:r>
              <a:rPr lang="en-US" sz="2700" dirty="0"/>
              <a:t>guidelines for regulation </a:t>
            </a:r>
            <a:r>
              <a:rPr lang="en-US" sz="2700" dirty="0" smtClean="0"/>
              <a:t> and </a:t>
            </a:r>
            <a:r>
              <a:rPr lang="en-US" sz="2700" dirty="0"/>
              <a:t>placement of digital advertising billboards at the </a:t>
            </a:r>
            <a:r>
              <a:rPr lang="en-US" sz="2700" dirty="0" smtClean="0"/>
              <a:t>regional </a:t>
            </a:r>
            <a:r>
              <a:rPr lang="en-US" sz="2700" dirty="0"/>
              <a:t>and national levels</a:t>
            </a:r>
          </a:p>
          <a:p>
            <a:pPr marL="0" indent="0">
              <a:buNone/>
            </a:pPr>
            <a:endParaRPr lang="en-US" sz="2700" dirty="0"/>
          </a:p>
          <a:p>
            <a:endParaRPr lang="en-US" sz="2700" dirty="0" smtClean="0"/>
          </a:p>
          <a:p>
            <a:endParaRPr lang="en-US" sz="2700" dirty="0" smtClean="0"/>
          </a:p>
        </p:txBody>
      </p:sp>
      <p:sp>
        <p:nvSpPr>
          <p:cNvPr id="3" name="Title 2"/>
          <p:cNvSpPr>
            <a:spLocks noGrp="1"/>
          </p:cNvSpPr>
          <p:nvPr>
            <p:ph type="title"/>
          </p:nvPr>
        </p:nvSpPr>
        <p:spPr/>
        <p:txBody>
          <a:bodyPr/>
          <a:lstStyle/>
          <a:p>
            <a:r>
              <a:rPr lang="en-US" cap="all" dirty="0" smtClean="0"/>
              <a:t>Study Contributions</a:t>
            </a:r>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733800"/>
            <a:ext cx="369058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446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QUESTIONS AND COMMENTS</a:t>
            </a:r>
            <a:endParaRPr lang="en-US" dirty="0"/>
          </a:p>
        </p:txBody>
      </p:sp>
      <p:graphicFrame>
        <p:nvGraphicFramePr>
          <p:cNvPr id="1026" name="Object 2"/>
          <p:cNvGraphicFramePr>
            <a:graphicFrameLocks noGrp="1" noChangeAspect="1"/>
          </p:cNvGraphicFramePr>
          <p:nvPr/>
        </p:nvGraphicFramePr>
        <p:xfrm>
          <a:off x="3040063" y="2170113"/>
          <a:ext cx="4503737" cy="2130425"/>
        </p:xfrm>
        <a:graphic>
          <a:graphicData uri="http://schemas.openxmlformats.org/presentationml/2006/ole">
            <mc:AlternateContent xmlns:mc="http://schemas.openxmlformats.org/markup-compatibility/2006">
              <mc:Choice xmlns:v="urn:schemas-microsoft-com:vml" Requires="v">
                <p:oleObj spid="_x0000_s32808" name="Clip" r:id="rId3" imgW="2097386" imgH="992863" progId="">
                  <p:embed/>
                </p:oleObj>
              </mc:Choice>
              <mc:Fallback>
                <p:oleObj name="Clip" r:id="rId3" imgW="2097386" imgH="992863" progId="">
                  <p:embed/>
                  <p:pic>
                    <p:nvPicPr>
                      <p:cNvPr id="0"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2170113"/>
                        <a:ext cx="4503737"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8674" y="1600200"/>
            <a:ext cx="7781925" cy="4267200"/>
          </a:xfrm>
        </p:spPr>
        <p:txBody>
          <a:bodyPr/>
          <a:lstStyle/>
          <a:p>
            <a:r>
              <a:rPr lang="en-US" sz="3200" dirty="0" smtClean="0"/>
              <a:t>Investigate links between Digital Advertising Billboards-Distraction-Traffic Safety Risk</a:t>
            </a:r>
          </a:p>
          <a:p>
            <a:endParaRPr lang="en-US" dirty="0" smtClean="0"/>
          </a:p>
          <a:p>
            <a:r>
              <a:rPr lang="en-US" sz="3200" dirty="0" smtClean="0"/>
              <a:t>Multi-state </a:t>
            </a:r>
            <a:r>
              <a:rPr lang="en-US" sz="3200" dirty="0"/>
              <a:t>and multi-facet approach</a:t>
            </a:r>
          </a:p>
          <a:p>
            <a:pPr marL="742950" lvl="1" indent="-514350">
              <a:buFont typeface="+mj-lt"/>
              <a:buAutoNum type="arabicPeriod"/>
            </a:pPr>
            <a:r>
              <a:rPr lang="en-US" sz="2800" dirty="0">
                <a:solidFill>
                  <a:srgbClr val="1F7555"/>
                </a:solidFill>
              </a:rPr>
              <a:t>State-of-Practice-Synthesis</a:t>
            </a:r>
          </a:p>
          <a:p>
            <a:pPr marL="742950" lvl="1" indent="-514350">
              <a:buFont typeface="+mj-lt"/>
              <a:buAutoNum type="arabicPeriod"/>
            </a:pPr>
            <a:r>
              <a:rPr lang="en-US" sz="2800" dirty="0">
                <a:solidFill>
                  <a:srgbClr val="1F7555"/>
                </a:solidFill>
              </a:rPr>
              <a:t>Survey of Road Users</a:t>
            </a:r>
          </a:p>
          <a:p>
            <a:pPr marL="742950" lvl="1" indent="-514350">
              <a:buFont typeface="+mj-lt"/>
              <a:buAutoNum type="arabicPeriod"/>
            </a:pPr>
            <a:r>
              <a:rPr lang="en-US" sz="2800" dirty="0" smtClean="0">
                <a:solidFill>
                  <a:srgbClr val="1F7555"/>
                </a:solidFill>
              </a:rPr>
              <a:t>Driving </a:t>
            </a:r>
            <a:r>
              <a:rPr lang="en-US" sz="2800" dirty="0">
                <a:solidFill>
                  <a:srgbClr val="1F7555"/>
                </a:solidFill>
              </a:rPr>
              <a:t>Simulator </a:t>
            </a:r>
            <a:r>
              <a:rPr lang="en-US" sz="2800" dirty="0" smtClean="0">
                <a:solidFill>
                  <a:srgbClr val="1F7555"/>
                </a:solidFill>
              </a:rPr>
              <a:t>Study</a:t>
            </a:r>
          </a:p>
          <a:p>
            <a:pPr marL="742950" lvl="1" indent="-514350">
              <a:buFont typeface="+mj-lt"/>
              <a:buAutoNum type="arabicPeriod"/>
            </a:pPr>
            <a:r>
              <a:rPr lang="en-US" sz="2800" dirty="0">
                <a:solidFill>
                  <a:srgbClr val="1F7555"/>
                </a:solidFill>
              </a:rPr>
              <a:t>Epidemiological Study</a:t>
            </a:r>
          </a:p>
          <a:p>
            <a:pPr marL="228600" lvl="1" indent="0">
              <a:buNone/>
            </a:pPr>
            <a:endParaRPr lang="en-US" sz="2800" dirty="0">
              <a:solidFill>
                <a:srgbClr val="1F7555"/>
              </a:solidFill>
            </a:endParaRPr>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RESEARCH SCOPE</a:t>
            </a:r>
            <a:endParaRPr lang="en-US"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184079"/>
            <a:ext cx="2536825" cy="16589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395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6781800" cy="4267200"/>
          </a:xfrm>
        </p:spPr>
        <p:txBody>
          <a:bodyPr/>
          <a:lstStyle/>
          <a:p>
            <a:r>
              <a:rPr lang="en-US" dirty="0"/>
              <a:t>Brightness </a:t>
            </a:r>
            <a:r>
              <a:rPr lang="en-US" dirty="0" smtClean="0"/>
              <a:t>and contrast with surroundings</a:t>
            </a:r>
          </a:p>
          <a:p>
            <a:r>
              <a:rPr lang="en-US" dirty="0" smtClean="0"/>
              <a:t>Messages changing suddenly </a:t>
            </a:r>
            <a:endParaRPr lang="en-US" dirty="0"/>
          </a:p>
          <a:p>
            <a:r>
              <a:rPr lang="en-US" dirty="0" smtClean="0"/>
              <a:t>Realistic imagery</a:t>
            </a:r>
          </a:p>
          <a:p>
            <a:r>
              <a:rPr lang="en-US" dirty="0" smtClean="0"/>
              <a:t>No acclimation with message</a:t>
            </a:r>
            <a:endParaRPr lang="en-US" dirty="0"/>
          </a:p>
          <a:p>
            <a:r>
              <a:rPr lang="en-US" dirty="0" smtClean="0"/>
              <a:t>Potential </a:t>
            </a:r>
            <a:r>
              <a:rPr lang="en-US" dirty="0"/>
              <a:t>for message sequencing </a:t>
            </a:r>
          </a:p>
          <a:p>
            <a:r>
              <a:rPr lang="en-US" dirty="0" smtClean="0"/>
              <a:t>Potential </a:t>
            </a:r>
            <a:r>
              <a:rPr lang="en-US" dirty="0"/>
              <a:t>for interactivity </a:t>
            </a:r>
            <a:r>
              <a:rPr lang="en-US" dirty="0" smtClean="0"/>
              <a:t>with </a:t>
            </a:r>
            <a:r>
              <a:rPr lang="en-US" dirty="0"/>
              <a:t>driver</a:t>
            </a:r>
          </a:p>
        </p:txBody>
      </p:sp>
      <p:sp>
        <p:nvSpPr>
          <p:cNvPr id="3" name="Title 2"/>
          <p:cNvSpPr>
            <a:spLocks noGrp="1"/>
          </p:cNvSpPr>
          <p:nvPr>
            <p:ph type="title"/>
          </p:nvPr>
        </p:nvSpPr>
        <p:spPr/>
        <p:txBody>
          <a:bodyPr/>
          <a:lstStyle/>
          <a:p>
            <a:r>
              <a:rPr lang="en-US" dirty="0" smtClean="0"/>
              <a:t>DIGITAL BILLBOARDS </a:t>
            </a:r>
            <a:r>
              <a:rPr lang="en-US" dirty="0" smtClean="0"/>
              <a:t>UNIQUE FEATURES</a:t>
            </a:r>
            <a:endParaRPr lang="en-US"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25" y="4419600"/>
            <a:ext cx="28225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552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384300" y="130175"/>
            <a:ext cx="7531100" cy="1003300"/>
          </a:xfrm>
        </p:spPr>
        <p:txBody>
          <a:bodyPr/>
          <a:lstStyle/>
          <a:p>
            <a:r>
              <a:rPr lang="en-US" cap="all" dirty="0" smtClean="0"/>
              <a:t>1. STATE-</a:t>
            </a:r>
            <a:r>
              <a:rPr lang="en-US" cap="all" dirty="0" err="1" smtClean="0"/>
              <a:t>oF</a:t>
            </a:r>
            <a:r>
              <a:rPr lang="en-US" cap="all" dirty="0" smtClean="0"/>
              <a:t>-PRACTICE SYNTHESIS</a:t>
            </a:r>
            <a:br>
              <a:rPr lang="en-US" cap="all" dirty="0" smtClean="0"/>
            </a:br>
            <a:r>
              <a:rPr lang="en-US" dirty="0" smtClean="0"/>
              <a:t>Approach</a:t>
            </a:r>
            <a:endParaRPr lang="en-US" dirty="0"/>
          </a:p>
        </p:txBody>
      </p:sp>
      <p:sp>
        <p:nvSpPr>
          <p:cNvPr id="13315" name="Rectangle 3"/>
          <p:cNvSpPr>
            <a:spLocks noGrp="1" noChangeArrowheads="1"/>
          </p:cNvSpPr>
          <p:nvPr>
            <p:ph type="body" idx="1"/>
          </p:nvPr>
        </p:nvSpPr>
        <p:spPr>
          <a:xfrm>
            <a:off x="1143000" y="1905000"/>
            <a:ext cx="7391400" cy="3840163"/>
          </a:xfrm>
        </p:spPr>
        <p:txBody>
          <a:bodyPr/>
          <a:lstStyle/>
          <a:p>
            <a:r>
              <a:rPr lang="en-US" dirty="0" smtClean="0"/>
              <a:t>Meta-analysis studies</a:t>
            </a:r>
          </a:p>
          <a:p>
            <a:r>
              <a:rPr lang="en-US" dirty="0" smtClean="0"/>
              <a:t>Crash studies of historical trends</a:t>
            </a:r>
            <a:endParaRPr lang="en-US" dirty="0"/>
          </a:p>
          <a:p>
            <a:r>
              <a:rPr lang="en-US" dirty="0" smtClean="0"/>
              <a:t>Laboratory studies</a:t>
            </a:r>
          </a:p>
          <a:p>
            <a:r>
              <a:rPr lang="en-US" dirty="0" smtClean="0"/>
              <a:t>Naturalistic studies of driving behavior</a:t>
            </a:r>
            <a:endParaRPr lang="en-US" dirty="0"/>
          </a:p>
          <a:p>
            <a:pPr marL="0" indent="0">
              <a:buNone/>
            </a:pPr>
            <a:endParaRPr lang="en-US"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14800"/>
            <a:ext cx="32004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020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229600" cy="4267200"/>
          </a:xfrm>
        </p:spPr>
        <p:txBody>
          <a:bodyPr/>
          <a:lstStyle/>
          <a:p>
            <a:endParaRPr lang="en-US" sz="2700" dirty="0" smtClean="0"/>
          </a:p>
          <a:p>
            <a:r>
              <a:rPr lang="en-US" sz="2700" dirty="0" smtClean="0"/>
              <a:t>Overall, the state-of-practice synthesis suggests that </a:t>
            </a:r>
            <a:r>
              <a:rPr lang="en-US" sz="2700" dirty="0" smtClean="0">
                <a:solidFill>
                  <a:srgbClr val="1F7555"/>
                </a:solidFill>
              </a:rPr>
              <a:t>there is evidence</a:t>
            </a:r>
            <a:r>
              <a:rPr lang="en-US" sz="2700" dirty="0" smtClean="0"/>
              <a:t> of correlation between </a:t>
            </a:r>
            <a:r>
              <a:rPr lang="en-US" sz="2700" dirty="0" smtClean="0"/>
              <a:t>digital advertising billboards </a:t>
            </a:r>
            <a:r>
              <a:rPr lang="en-US" sz="2700" dirty="0" smtClean="0"/>
              <a:t>and increased driver distraction. </a:t>
            </a:r>
          </a:p>
          <a:p>
            <a:pPr marL="0" indent="0">
              <a:buNone/>
            </a:pPr>
            <a:endParaRPr lang="en-US" sz="2700" dirty="0" smtClean="0"/>
          </a:p>
          <a:p>
            <a:r>
              <a:rPr lang="en-US" sz="2700" dirty="0" smtClean="0"/>
              <a:t>However, local conditions, experimental settings, and other factors may play a role in the </a:t>
            </a:r>
            <a:r>
              <a:rPr lang="en-US" sz="2700" dirty="0" smtClean="0">
                <a:solidFill>
                  <a:srgbClr val="339966"/>
                </a:solidFill>
              </a:rPr>
              <a:t>actual impact</a:t>
            </a:r>
            <a:r>
              <a:rPr lang="en-US" sz="2700" dirty="0" smtClean="0"/>
              <a:t> that </a:t>
            </a:r>
            <a:r>
              <a:rPr lang="en-US" sz="2700" dirty="0" smtClean="0"/>
              <a:t>digital advertising billboards </a:t>
            </a:r>
            <a:r>
              <a:rPr lang="en-US" sz="2700" dirty="0" smtClean="0"/>
              <a:t>have on traffic safety</a:t>
            </a:r>
          </a:p>
          <a:p>
            <a:endParaRPr lang="en-US" sz="2700" dirty="0" smtClean="0"/>
          </a:p>
        </p:txBody>
      </p:sp>
      <p:sp>
        <p:nvSpPr>
          <p:cNvPr id="3" name="Title 2"/>
          <p:cNvSpPr>
            <a:spLocks noGrp="1"/>
          </p:cNvSpPr>
          <p:nvPr>
            <p:ph type="title"/>
          </p:nvPr>
        </p:nvSpPr>
        <p:spPr/>
        <p:txBody>
          <a:bodyPr/>
          <a:lstStyle/>
          <a:p>
            <a:r>
              <a:rPr lang="en-US" cap="all" dirty="0"/>
              <a:t>STATE-</a:t>
            </a:r>
            <a:r>
              <a:rPr lang="en-US" cap="all" dirty="0" err="1"/>
              <a:t>oF</a:t>
            </a:r>
            <a:r>
              <a:rPr lang="en-US" cap="all" dirty="0"/>
              <a:t>-PRACTICE SYNTHESIS</a:t>
            </a:r>
            <a:br>
              <a:rPr lang="en-US" cap="all" dirty="0"/>
            </a:br>
            <a:r>
              <a:rPr lang="en-US" dirty="0" smtClean="0"/>
              <a:t>Findings</a:t>
            </a:r>
            <a:endParaRPr lang="en-US" dirty="0"/>
          </a:p>
        </p:txBody>
      </p:sp>
    </p:spTree>
    <p:extLst>
      <p:ext uri="{BB962C8B-B14F-4D97-AF65-F5344CB8AC3E}">
        <p14:creationId xmlns:p14="http://schemas.microsoft.com/office/powerpoint/2010/main" val="1489788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cap="all" dirty="0" smtClean="0"/>
              <a:t>2. Survey of road users</a:t>
            </a:r>
            <a:br>
              <a:rPr lang="en-US" cap="all" dirty="0" smtClean="0"/>
            </a:br>
            <a:r>
              <a:rPr lang="en-US" cap="all" dirty="0" smtClean="0"/>
              <a:t>a</a:t>
            </a:r>
            <a:r>
              <a:rPr lang="en-US" dirty="0" smtClean="0"/>
              <a:t>pproach</a:t>
            </a:r>
            <a:endParaRPr lang="en-US" cap="all" dirty="0"/>
          </a:p>
        </p:txBody>
      </p:sp>
      <p:sp>
        <p:nvSpPr>
          <p:cNvPr id="11267" name="Rectangle 3"/>
          <p:cNvSpPr>
            <a:spLocks noGrp="1" noChangeArrowheads="1"/>
          </p:cNvSpPr>
          <p:nvPr>
            <p:ph type="body" idx="1"/>
          </p:nvPr>
        </p:nvSpPr>
        <p:spPr>
          <a:xfrm>
            <a:off x="990600" y="1752600"/>
            <a:ext cx="7772400" cy="4267200"/>
          </a:xfrm>
        </p:spPr>
        <p:txBody>
          <a:bodyPr/>
          <a:lstStyle/>
          <a:p>
            <a:pPr>
              <a:buFontTx/>
              <a:buChar char="-"/>
            </a:pPr>
            <a:r>
              <a:rPr lang="en-US" dirty="0" smtClean="0">
                <a:solidFill>
                  <a:srgbClr val="1F7555"/>
                </a:solidFill>
              </a:rPr>
              <a:t>Goal: </a:t>
            </a:r>
            <a:r>
              <a:rPr lang="en-US" dirty="0" smtClean="0"/>
              <a:t>Survey of driver’s </a:t>
            </a:r>
            <a:r>
              <a:rPr lang="en-US" dirty="0" smtClean="0">
                <a:solidFill>
                  <a:srgbClr val="1F7555"/>
                </a:solidFill>
              </a:rPr>
              <a:t>perceptions and attitudes </a:t>
            </a:r>
            <a:r>
              <a:rPr lang="en-US" dirty="0" smtClean="0"/>
              <a:t>toward digital advertising billboards</a:t>
            </a:r>
          </a:p>
          <a:p>
            <a:pPr lvl="1">
              <a:buFontTx/>
              <a:buChar char="-"/>
            </a:pPr>
            <a:r>
              <a:rPr lang="en-US" dirty="0" smtClean="0"/>
              <a:t>Demographics/Exposure</a:t>
            </a:r>
          </a:p>
          <a:p>
            <a:pPr lvl="1">
              <a:buFontTx/>
              <a:buChar char="-"/>
            </a:pPr>
            <a:r>
              <a:rPr lang="en-US" dirty="0" smtClean="0"/>
              <a:t>Perceived safety and efficiency</a:t>
            </a:r>
          </a:p>
          <a:p>
            <a:pPr lvl="1">
              <a:buFontTx/>
              <a:buChar char="-"/>
            </a:pPr>
            <a:r>
              <a:rPr lang="en-US" dirty="0" smtClean="0"/>
              <a:t>Regulations</a:t>
            </a:r>
          </a:p>
          <a:p>
            <a:pPr>
              <a:buFontTx/>
              <a:buChar char="-"/>
            </a:pPr>
            <a:r>
              <a:rPr lang="en-US" dirty="0" smtClean="0">
                <a:solidFill>
                  <a:srgbClr val="1F7555"/>
                </a:solidFill>
              </a:rPr>
              <a:t>Method:</a:t>
            </a:r>
          </a:p>
          <a:p>
            <a:pPr lvl="1">
              <a:buFontTx/>
              <a:buChar char="-"/>
            </a:pPr>
            <a:r>
              <a:rPr lang="en-US" dirty="0" smtClean="0"/>
              <a:t>Online</a:t>
            </a:r>
          </a:p>
          <a:p>
            <a:pPr>
              <a:buFontTx/>
              <a:buChar char="-"/>
            </a:pPr>
            <a:r>
              <a:rPr lang="en-US" dirty="0" smtClean="0">
                <a:solidFill>
                  <a:srgbClr val="1F7555"/>
                </a:solidFill>
              </a:rPr>
              <a:t>Response:</a:t>
            </a:r>
          </a:p>
          <a:p>
            <a:pPr lvl="1">
              <a:buFontTx/>
              <a:buChar char="-"/>
            </a:pPr>
            <a:r>
              <a:rPr lang="en-US" dirty="0" smtClean="0"/>
              <a:t>295 AL; 340 FL</a:t>
            </a:r>
            <a:endParaRPr lang="en-US" dirty="0"/>
          </a:p>
          <a:p>
            <a:endParaRPr lang="en-US" dirty="0"/>
          </a:p>
        </p:txBody>
      </p:sp>
    </p:spTree>
    <p:extLst>
      <p:ext uri="{BB962C8B-B14F-4D97-AF65-F5344CB8AC3E}">
        <p14:creationId xmlns:p14="http://schemas.microsoft.com/office/powerpoint/2010/main" val="371406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cap="all" dirty="0" smtClean="0"/>
              <a:t>Survey of road users</a:t>
            </a:r>
            <a:br>
              <a:rPr lang="en-US" cap="all" dirty="0" smtClean="0"/>
            </a:br>
            <a:r>
              <a:rPr lang="en-US" dirty="0" smtClean="0"/>
              <a:t>Sample</a:t>
            </a:r>
            <a:r>
              <a:rPr lang="en-US" cap="all" dirty="0" smtClean="0"/>
              <a:t> </a:t>
            </a:r>
            <a:r>
              <a:rPr lang="en-US" dirty="0" smtClean="0"/>
              <a:t>Findings- Alabama Drivers</a:t>
            </a:r>
            <a:endParaRPr lang="en-US" cap="all" dirty="0"/>
          </a:p>
        </p:txBody>
      </p:sp>
      <p:sp>
        <p:nvSpPr>
          <p:cNvPr id="11267" name="Rectangle 3"/>
          <p:cNvSpPr>
            <a:spLocks noGrp="1" noChangeArrowheads="1"/>
          </p:cNvSpPr>
          <p:nvPr>
            <p:ph type="body" idx="1"/>
          </p:nvPr>
        </p:nvSpPr>
        <p:spPr>
          <a:xfrm>
            <a:off x="990600" y="1752600"/>
            <a:ext cx="7772400" cy="4267200"/>
          </a:xfrm>
        </p:spPr>
        <p:txBody>
          <a:bodyPr/>
          <a:lstStyle/>
          <a:p>
            <a:pPr marL="0" indent="0">
              <a:buNone/>
            </a:pPr>
            <a:endParaRPr lang="en-US" dirty="0"/>
          </a:p>
          <a:p>
            <a:endParaRPr lang="en-US" dirty="0"/>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528917"/>
            <a:ext cx="3435885" cy="2065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24001"/>
            <a:ext cx="3435885" cy="2065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 y="3908979"/>
            <a:ext cx="3511550" cy="2110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199" y="3954462"/>
            <a:ext cx="3435885" cy="2065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377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cap="all" dirty="0" smtClean="0"/>
              <a:t>Survey of road users</a:t>
            </a:r>
            <a:br>
              <a:rPr lang="en-US" cap="all" dirty="0" smtClean="0"/>
            </a:br>
            <a:r>
              <a:rPr lang="en-US" cap="all" dirty="0" smtClean="0"/>
              <a:t>s</a:t>
            </a:r>
            <a:r>
              <a:rPr lang="en-US" dirty="0" smtClean="0"/>
              <a:t>ample</a:t>
            </a:r>
            <a:r>
              <a:rPr lang="en-US" cap="all" dirty="0" smtClean="0"/>
              <a:t> F</a:t>
            </a:r>
            <a:r>
              <a:rPr lang="en-US" dirty="0" smtClean="0"/>
              <a:t>indings- Alabama Drivers</a:t>
            </a:r>
            <a:endParaRPr lang="en-US" cap="all" dirty="0"/>
          </a:p>
        </p:txBody>
      </p:sp>
      <p:sp>
        <p:nvSpPr>
          <p:cNvPr id="11267" name="Rectangle 3"/>
          <p:cNvSpPr>
            <a:spLocks noGrp="1" noChangeArrowheads="1"/>
          </p:cNvSpPr>
          <p:nvPr>
            <p:ph type="body" idx="1"/>
          </p:nvPr>
        </p:nvSpPr>
        <p:spPr>
          <a:xfrm>
            <a:off x="990600" y="1752600"/>
            <a:ext cx="7772400" cy="4267200"/>
          </a:xfrm>
        </p:spPr>
        <p:txBody>
          <a:bodyPr/>
          <a:lstStyle/>
          <a:p>
            <a:pPr marL="0" indent="0">
              <a:buNone/>
            </a:pPr>
            <a:endParaRPr lang="en-US" dirty="0"/>
          </a:p>
          <a:p>
            <a:endParaRPr lang="en-US"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74085"/>
            <a:ext cx="3894247" cy="2319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194" y="3200400"/>
            <a:ext cx="4436806"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922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cap="all" dirty="0" smtClean="0"/>
              <a:t>Survey of road users</a:t>
            </a:r>
            <a:br>
              <a:rPr lang="en-US" cap="all" dirty="0" smtClean="0"/>
            </a:br>
            <a:r>
              <a:rPr lang="en-US" cap="all" dirty="0" smtClean="0"/>
              <a:t>S</a:t>
            </a:r>
            <a:r>
              <a:rPr lang="en-US" dirty="0" smtClean="0"/>
              <a:t>ample</a:t>
            </a:r>
            <a:r>
              <a:rPr lang="en-US" cap="all" dirty="0" smtClean="0"/>
              <a:t> F</a:t>
            </a:r>
            <a:r>
              <a:rPr lang="en-US" dirty="0" smtClean="0"/>
              <a:t>indings- Alabama Drivers</a:t>
            </a:r>
            <a:endParaRPr lang="en-US" cap="all" dirty="0"/>
          </a:p>
        </p:txBody>
      </p:sp>
      <p:sp>
        <p:nvSpPr>
          <p:cNvPr id="11267" name="Rectangle 3"/>
          <p:cNvSpPr>
            <a:spLocks noGrp="1" noChangeArrowheads="1"/>
          </p:cNvSpPr>
          <p:nvPr>
            <p:ph type="body" idx="1"/>
          </p:nvPr>
        </p:nvSpPr>
        <p:spPr>
          <a:xfrm>
            <a:off x="990600" y="1752600"/>
            <a:ext cx="7772400" cy="4267200"/>
          </a:xfrm>
        </p:spPr>
        <p:txBody>
          <a:bodyPr/>
          <a:lstStyle/>
          <a:p>
            <a:pPr marL="0" indent="0">
              <a:buNone/>
            </a:pPr>
            <a:endParaRPr lang="en-US" dirty="0"/>
          </a:p>
          <a:p>
            <a:endParaRPr lang="en-US" dirty="0"/>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681" y="3810000"/>
            <a:ext cx="5435646"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18" y="1469571"/>
            <a:ext cx="5902325" cy="2223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622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Waterm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TotalTime>
  <Words>829</Words>
  <Application>Microsoft Office PowerPoint</Application>
  <PresentationFormat>On-screen Show (4:3)</PresentationFormat>
  <Paragraphs>118</Paragraphs>
  <Slides>18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Watermark</vt:lpstr>
      <vt:lpstr>Clip</vt:lpstr>
      <vt:lpstr>Traffic Safety Impacts of Digital  Roadside Advertising in Alabama and  Florida</vt:lpstr>
      <vt:lpstr>RESEARCH SCOPE</vt:lpstr>
      <vt:lpstr>DIGITAL BILLBOARDS UNIQUE FEATURES</vt:lpstr>
      <vt:lpstr>1. STATE-oF-PRACTICE SYNTHESIS Approach</vt:lpstr>
      <vt:lpstr>STATE-oF-PRACTICE SYNTHESIS Findings</vt:lpstr>
      <vt:lpstr>2. Survey of road users approach</vt:lpstr>
      <vt:lpstr>Survey of road users Sample Findings- Alabama Drivers</vt:lpstr>
      <vt:lpstr>Survey of road users sample Findings- Alabama Drivers</vt:lpstr>
      <vt:lpstr>Survey of road users Sample Findings- Alabama Drivers</vt:lpstr>
      <vt:lpstr>Survey of Road users Findings Summary- Alabama Drivers</vt:lpstr>
      <vt:lpstr>PowerPoint Presentation</vt:lpstr>
      <vt:lpstr>Driving Simulation Study Analysis</vt:lpstr>
      <vt:lpstr>Driving Simulation Study Sample Findings</vt:lpstr>
      <vt:lpstr>3. Crash analysis approach</vt:lpstr>
      <vt:lpstr>4. Crash analysis Sample Findings – Florida Sites</vt:lpstr>
      <vt:lpstr>Crash analysis Sample Findings – Florida Sites</vt:lpstr>
      <vt:lpstr>Study Contributions</vt:lpstr>
      <vt:lpstr>QUESTIONS AND COMMENTS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The University of Alabama at Birmingham</dc:subject>
  <dc:creator>UAB Public Relations &amp; Marketing</dc:creator>
  <cp:lastModifiedBy>Virginia P Sisiopiku</cp:lastModifiedBy>
  <cp:revision>274</cp:revision>
  <dcterms:created xsi:type="dcterms:W3CDTF">2009-07-28T15:10:41Z</dcterms:created>
  <dcterms:modified xsi:type="dcterms:W3CDTF">2014-03-25T01:39:10Z</dcterms:modified>
</cp:coreProperties>
</file>