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2" r:id="rId3"/>
    <p:sldId id="257" r:id="rId4"/>
    <p:sldId id="261" r:id="rId5"/>
    <p:sldId id="258" r:id="rId6"/>
    <p:sldId id="260" r:id="rId7"/>
    <p:sldId id="262" r:id="rId8"/>
    <p:sldId id="263" r:id="rId9"/>
    <p:sldId id="264" r:id="rId10"/>
    <p:sldId id="266" r:id="rId11"/>
    <p:sldId id="288" r:id="rId12"/>
    <p:sldId id="286" r:id="rId13"/>
    <p:sldId id="285" r:id="rId14"/>
    <p:sldId id="287" r:id="rId15"/>
    <p:sldId id="291" r:id="rId16"/>
    <p:sldId id="290" r:id="rId17"/>
    <p:sldId id="274" r:id="rId18"/>
    <p:sldId id="272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344" y="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6DAC51-E83A-49EC-976A-A1C3749B427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F78DCC-C622-472F-B2D8-0BF72573A396}">
      <dgm:prSet/>
      <dgm:spPr/>
      <dgm:t>
        <a:bodyPr/>
        <a:lstStyle/>
        <a:p>
          <a:pPr rtl="0"/>
          <a:r>
            <a:rPr lang="en-US" smtClean="0"/>
            <a:t>What is TAM?</a:t>
          </a:r>
          <a:endParaRPr lang="en-US"/>
        </a:p>
      </dgm:t>
    </dgm:pt>
    <dgm:pt modelId="{050E7DB6-E45D-4DDA-9AB7-37C589F48D9A}" type="parTrans" cxnId="{B7DAF5A7-413A-44E0-9BB3-2F78162ECC9F}">
      <dgm:prSet/>
      <dgm:spPr/>
      <dgm:t>
        <a:bodyPr/>
        <a:lstStyle/>
        <a:p>
          <a:endParaRPr lang="en-US"/>
        </a:p>
      </dgm:t>
    </dgm:pt>
    <dgm:pt modelId="{74CC5898-446D-43E9-A58B-0B73DB7F7DD0}" type="sibTrans" cxnId="{B7DAF5A7-413A-44E0-9BB3-2F78162ECC9F}">
      <dgm:prSet/>
      <dgm:spPr/>
      <dgm:t>
        <a:bodyPr/>
        <a:lstStyle/>
        <a:p>
          <a:endParaRPr lang="en-US"/>
        </a:p>
      </dgm:t>
    </dgm:pt>
    <dgm:pt modelId="{4E38AB62-359D-455D-BDD2-621013634718}">
      <dgm:prSet/>
      <dgm:spPr/>
      <dgm:t>
        <a:bodyPr/>
        <a:lstStyle/>
        <a:p>
          <a:pPr rtl="0"/>
          <a:r>
            <a:rPr lang="en-US" dirty="0" smtClean="0"/>
            <a:t>A strategic and systematic process of operating, maintaining, upgrading and expanding physical assets</a:t>
          </a:r>
          <a:endParaRPr lang="en-US" dirty="0"/>
        </a:p>
      </dgm:t>
    </dgm:pt>
    <dgm:pt modelId="{A64B871D-4397-488C-A151-8DB6E8D026B9}" type="parTrans" cxnId="{FDF05454-8089-4E0C-BEE2-BEE682DC2685}">
      <dgm:prSet/>
      <dgm:spPr/>
      <dgm:t>
        <a:bodyPr/>
        <a:lstStyle/>
        <a:p>
          <a:endParaRPr lang="en-US"/>
        </a:p>
      </dgm:t>
    </dgm:pt>
    <dgm:pt modelId="{A2A8667E-B3FF-44DE-A3A5-5ACD720E8607}" type="sibTrans" cxnId="{FDF05454-8089-4E0C-BEE2-BEE682DC2685}">
      <dgm:prSet/>
      <dgm:spPr/>
      <dgm:t>
        <a:bodyPr/>
        <a:lstStyle/>
        <a:p>
          <a:endParaRPr lang="en-US"/>
        </a:p>
      </dgm:t>
    </dgm:pt>
    <dgm:pt modelId="{903A660D-EAE8-4AA2-BA84-0FCABE7F4BDD}">
      <dgm:prSet/>
      <dgm:spPr/>
      <dgm:t>
        <a:bodyPr/>
        <a:lstStyle/>
        <a:p>
          <a:pPr rtl="0"/>
          <a:r>
            <a:rPr lang="en-US" dirty="0" smtClean="0"/>
            <a:t>What is an evidence-based approach?</a:t>
          </a:r>
          <a:endParaRPr lang="en-US" dirty="0"/>
        </a:p>
      </dgm:t>
    </dgm:pt>
    <dgm:pt modelId="{4A37068B-1A2B-4C24-95C4-DBE57A3E345F}" type="parTrans" cxnId="{A313E4B9-FF1D-4542-A3AD-BCA3070A7E84}">
      <dgm:prSet/>
      <dgm:spPr/>
      <dgm:t>
        <a:bodyPr/>
        <a:lstStyle/>
        <a:p>
          <a:endParaRPr lang="en-US"/>
        </a:p>
      </dgm:t>
    </dgm:pt>
    <dgm:pt modelId="{DAD41AAF-81A8-4FE2-A880-F48F2F5B6438}" type="sibTrans" cxnId="{A313E4B9-FF1D-4542-A3AD-BCA3070A7E84}">
      <dgm:prSet/>
      <dgm:spPr/>
      <dgm:t>
        <a:bodyPr/>
        <a:lstStyle/>
        <a:p>
          <a:endParaRPr lang="en-US"/>
        </a:p>
      </dgm:t>
    </dgm:pt>
    <dgm:pt modelId="{0FA874F7-7E58-4FF8-A9EA-E7800035D0AA}">
      <dgm:prSet/>
      <dgm:spPr/>
      <dgm:t>
        <a:bodyPr/>
        <a:lstStyle/>
        <a:p>
          <a:pPr rtl="0"/>
          <a:r>
            <a:rPr lang="en-US" dirty="0" smtClean="0"/>
            <a:t>Uses evidence of success/failure from past experience to influence future practice</a:t>
          </a:r>
          <a:endParaRPr lang="en-US" dirty="0"/>
        </a:p>
      </dgm:t>
    </dgm:pt>
    <dgm:pt modelId="{4BB87351-F69C-47C2-B658-358BFA617EBC}" type="parTrans" cxnId="{F3FCA274-B5DD-482D-B118-22D83C6990FB}">
      <dgm:prSet/>
      <dgm:spPr/>
      <dgm:t>
        <a:bodyPr/>
        <a:lstStyle/>
        <a:p>
          <a:endParaRPr lang="en-US"/>
        </a:p>
      </dgm:t>
    </dgm:pt>
    <dgm:pt modelId="{CEA3F8C6-9A31-4186-B7C3-25AEB2B18592}" type="sibTrans" cxnId="{F3FCA274-B5DD-482D-B118-22D83C6990FB}">
      <dgm:prSet/>
      <dgm:spPr/>
      <dgm:t>
        <a:bodyPr/>
        <a:lstStyle/>
        <a:p>
          <a:endParaRPr lang="en-US"/>
        </a:p>
      </dgm:t>
    </dgm:pt>
    <dgm:pt modelId="{28BB0629-AA4F-6C41-8131-3D69511CDAC4}">
      <dgm:prSet/>
      <dgm:spPr/>
      <dgm:t>
        <a:bodyPr/>
        <a:lstStyle/>
        <a:p>
          <a:pPr rtl="0"/>
          <a:r>
            <a:rPr lang="en-US" dirty="0" smtClean="0"/>
            <a:t>Best available evidence</a:t>
          </a:r>
          <a:endParaRPr lang="en-US" dirty="0"/>
        </a:p>
      </dgm:t>
    </dgm:pt>
    <dgm:pt modelId="{75DCF182-B661-3348-85D3-919A749B3CEE}" type="parTrans" cxnId="{F7741758-3432-A346-AB56-187E414BD99E}">
      <dgm:prSet/>
      <dgm:spPr/>
      <dgm:t>
        <a:bodyPr/>
        <a:lstStyle/>
        <a:p>
          <a:endParaRPr lang="en-US"/>
        </a:p>
      </dgm:t>
    </dgm:pt>
    <dgm:pt modelId="{0845C6CE-1D70-0241-A336-2395F96FF5CB}" type="sibTrans" cxnId="{F7741758-3432-A346-AB56-187E414BD99E}">
      <dgm:prSet/>
      <dgm:spPr/>
      <dgm:t>
        <a:bodyPr/>
        <a:lstStyle/>
        <a:p>
          <a:endParaRPr lang="en-US"/>
        </a:p>
      </dgm:t>
    </dgm:pt>
    <dgm:pt modelId="{10146CB6-4943-2840-8855-5109CDE76579}">
      <dgm:prSet/>
      <dgm:spPr/>
      <dgm:t>
        <a:bodyPr/>
        <a:lstStyle/>
        <a:p>
          <a:pPr rtl="0"/>
          <a:r>
            <a:rPr lang="en-US" dirty="0" smtClean="0"/>
            <a:t>Accumulated/documented evidence</a:t>
          </a:r>
          <a:endParaRPr lang="en-US" dirty="0"/>
        </a:p>
      </dgm:t>
    </dgm:pt>
    <dgm:pt modelId="{0A8ECDDD-95DA-5B4C-B3FD-CBEC58511316}" type="parTrans" cxnId="{E6A6EF89-836C-5C41-9696-29E50E40E30B}">
      <dgm:prSet/>
      <dgm:spPr/>
      <dgm:t>
        <a:bodyPr/>
        <a:lstStyle/>
        <a:p>
          <a:endParaRPr lang="en-US"/>
        </a:p>
      </dgm:t>
    </dgm:pt>
    <dgm:pt modelId="{4630277C-5AFD-B342-8962-0172447D0873}" type="sibTrans" cxnId="{E6A6EF89-836C-5C41-9696-29E50E40E30B}">
      <dgm:prSet/>
      <dgm:spPr/>
      <dgm:t>
        <a:bodyPr/>
        <a:lstStyle/>
        <a:p>
          <a:endParaRPr lang="en-US"/>
        </a:p>
      </dgm:t>
    </dgm:pt>
    <dgm:pt modelId="{35D90ED0-DC97-BB45-900B-1027B808947D}">
      <dgm:prSet/>
      <dgm:spPr/>
      <dgm:t>
        <a:bodyPr/>
        <a:lstStyle/>
        <a:p>
          <a:pPr rtl="0"/>
          <a:r>
            <a:rPr lang="en-US" dirty="0" smtClean="0"/>
            <a:t>Practitioner input</a:t>
          </a:r>
          <a:endParaRPr lang="en-US" dirty="0"/>
        </a:p>
      </dgm:t>
    </dgm:pt>
    <dgm:pt modelId="{BA54431E-9E65-A54F-B9DD-FA032A68FEC7}" type="parTrans" cxnId="{9F85FFD0-DCAB-4742-9415-3401336E7A08}">
      <dgm:prSet/>
      <dgm:spPr/>
      <dgm:t>
        <a:bodyPr/>
        <a:lstStyle/>
        <a:p>
          <a:endParaRPr lang="en-US"/>
        </a:p>
      </dgm:t>
    </dgm:pt>
    <dgm:pt modelId="{46C8C721-0099-BC4A-890A-A11235E627D1}" type="sibTrans" cxnId="{9F85FFD0-DCAB-4742-9415-3401336E7A08}">
      <dgm:prSet/>
      <dgm:spPr/>
      <dgm:t>
        <a:bodyPr/>
        <a:lstStyle/>
        <a:p>
          <a:endParaRPr lang="en-US"/>
        </a:p>
      </dgm:t>
    </dgm:pt>
    <dgm:pt modelId="{F16686C3-07D6-314E-9F0D-1119D91447BF}">
      <dgm:prSet/>
      <dgm:spPr/>
      <dgm:t>
        <a:bodyPr/>
        <a:lstStyle/>
        <a:p>
          <a:pPr rtl="0"/>
          <a:r>
            <a:rPr lang="en-US" dirty="0" smtClean="0"/>
            <a:t>Rigorous “scientific” testing</a:t>
          </a:r>
          <a:endParaRPr lang="en-US" dirty="0"/>
        </a:p>
      </dgm:t>
    </dgm:pt>
    <dgm:pt modelId="{D55C9B37-EF7C-1B47-BC4B-06C56F791247}" type="parTrans" cxnId="{43748ABB-2E3E-6F43-BC44-DEB8D0FED4CB}">
      <dgm:prSet/>
      <dgm:spPr/>
      <dgm:t>
        <a:bodyPr/>
        <a:lstStyle/>
        <a:p>
          <a:endParaRPr lang="en-US"/>
        </a:p>
      </dgm:t>
    </dgm:pt>
    <dgm:pt modelId="{EEC02770-7CD9-A04D-B80B-D256FD3EDD42}" type="sibTrans" cxnId="{43748ABB-2E3E-6F43-BC44-DEB8D0FED4CB}">
      <dgm:prSet/>
      <dgm:spPr/>
      <dgm:t>
        <a:bodyPr/>
        <a:lstStyle/>
        <a:p>
          <a:endParaRPr lang="en-US"/>
        </a:p>
      </dgm:t>
    </dgm:pt>
    <dgm:pt modelId="{98B3019C-2CB0-B44D-B61B-FA598F28BDB3}">
      <dgm:prSet/>
      <dgm:spPr/>
      <dgm:t>
        <a:bodyPr/>
        <a:lstStyle/>
        <a:p>
          <a:pPr rtl="0"/>
          <a:r>
            <a:rPr lang="en-US" dirty="0" smtClean="0"/>
            <a:t>Systematic methods</a:t>
          </a:r>
          <a:endParaRPr lang="en-US" dirty="0"/>
        </a:p>
      </dgm:t>
    </dgm:pt>
    <dgm:pt modelId="{8CF5C164-8B08-B147-BA3A-4642CCA1E71B}" type="sibTrans" cxnId="{E23EA4E0-3134-0841-83B4-92BD3A1A2C5E}">
      <dgm:prSet/>
      <dgm:spPr/>
    </dgm:pt>
    <dgm:pt modelId="{D3B0C350-B1CC-C449-B8B4-5B582342E3A3}" type="parTrans" cxnId="{E23EA4E0-3134-0841-83B4-92BD3A1A2C5E}">
      <dgm:prSet/>
      <dgm:spPr/>
    </dgm:pt>
    <dgm:pt modelId="{092CD80B-B90B-CB40-9990-07C6450BC919}">
      <dgm:prSet/>
      <dgm:spPr/>
      <dgm:t>
        <a:bodyPr/>
        <a:lstStyle/>
        <a:p>
          <a:pPr rtl="0"/>
          <a:r>
            <a:rPr lang="en-US" dirty="0" smtClean="0"/>
            <a:t>Quantified using the AASHTO TAM Maturity scale</a:t>
          </a:r>
          <a:endParaRPr lang="en-US" dirty="0"/>
        </a:p>
      </dgm:t>
    </dgm:pt>
    <dgm:pt modelId="{C28A5B32-43ED-2342-8348-27C2C09BABC8}" type="parTrans" cxnId="{FB6F285C-85CC-DF4A-B453-984AD0F1B8E2}">
      <dgm:prSet/>
      <dgm:spPr/>
    </dgm:pt>
    <dgm:pt modelId="{FC83F6A8-2D5A-2744-8AAA-64D52AFA72CB}" type="sibTrans" cxnId="{FB6F285C-85CC-DF4A-B453-984AD0F1B8E2}">
      <dgm:prSet/>
      <dgm:spPr/>
    </dgm:pt>
    <dgm:pt modelId="{780A4F86-E5E7-1742-B123-FFEA7667BFEB}">
      <dgm:prSet/>
      <dgm:spPr/>
      <dgm:t>
        <a:bodyPr/>
        <a:lstStyle/>
        <a:p>
          <a:pPr rtl="0"/>
          <a:r>
            <a:rPr lang="en-US" dirty="0" smtClean="0"/>
            <a:t>Throughout their lifecycle</a:t>
          </a:r>
          <a:endParaRPr lang="en-US" dirty="0"/>
        </a:p>
      </dgm:t>
    </dgm:pt>
    <dgm:pt modelId="{55E3F0EA-BF4D-5843-AC9C-B8D1A9C04496}" type="parTrans" cxnId="{55818933-97D3-9D40-A2E5-6615E24644A5}">
      <dgm:prSet/>
      <dgm:spPr/>
    </dgm:pt>
    <dgm:pt modelId="{9516A4D8-08F1-D94D-90E0-915598C4AD6C}" type="sibTrans" cxnId="{55818933-97D3-9D40-A2E5-6615E24644A5}">
      <dgm:prSet/>
      <dgm:spPr/>
    </dgm:pt>
    <dgm:pt modelId="{F980EE6C-C699-4737-ADA5-CF37F111180E}" type="pres">
      <dgm:prSet presAssocID="{E06DAC51-E83A-49EC-976A-A1C3749B427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E3747E-F950-4BFB-B5B6-F5B95A22A7B4}" type="pres">
      <dgm:prSet presAssocID="{58F78DCC-C622-472F-B2D8-0BF72573A396}" presName="parentLin" presStyleCnt="0"/>
      <dgm:spPr/>
    </dgm:pt>
    <dgm:pt modelId="{BB61297E-F372-4D8F-9FD9-6A554F92622E}" type="pres">
      <dgm:prSet presAssocID="{58F78DCC-C622-472F-B2D8-0BF72573A396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CF9B83D3-9EBD-423D-9553-F8BCBB3D82F0}" type="pres">
      <dgm:prSet presAssocID="{58F78DCC-C622-472F-B2D8-0BF72573A39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92A55-70D8-4423-9F4C-F439EC25F67B}" type="pres">
      <dgm:prSet presAssocID="{58F78DCC-C622-472F-B2D8-0BF72573A396}" presName="negativeSpace" presStyleCnt="0"/>
      <dgm:spPr/>
    </dgm:pt>
    <dgm:pt modelId="{49C4AB4E-EEC0-44A7-81A1-E3E322945FF8}" type="pres">
      <dgm:prSet presAssocID="{58F78DCC-C622-472F-B2D8-0BF72573A39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24797-C1FB-479F-81BC-CDF13811D408}" type="pres">
      <dgm:prSet presAssocID="{74CC5898-446D-43E9-A58B-0B73DB7F7DD0}" presName="spaceBetweenRectangles" presStyleCnt="0"/>
      <dgm:spPr/>
    </dgm:pt>
    <dgm:pt modelId="{5DAA161D-A209-4391-9843-7A4E196A7E0E}" type="pres">
      <dgm:prSet presAssocID="{903A660D-EAE8-4AA2-BA84-0FCABE7F4BDD}" presName="parentLin" presStyleCnt="0"/>
      <dgm:spPr/>
    </dgm:pt>
    <dgm:pt modelId="{98DA55B7-CDB5-4157-BEB1-2176C1CC59C4}" type="pres">
      <dgm:prSet presAssocID="{903A660D-EAE8-4AA2-BA84-0FCABE7F4BDD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D085D88-A3D5-4D34-A5C3-D654F555803B}" type="pres">
      <dgm:prSet presAssocID="{903A660D-EAE8-4AA2-BA84-0FCABE7F4BD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3D6966-3C07-42D7-B391-3B37BB23D887}" type="pres">
      <dgm:prSet presAssocID="{903A660D-EAE8-4AA2-BA84-0FCABE7F4BDD}" presName="negativeSpace" presStyleCnt="0"/>
      <dgm:spPr/>
    </dgm:pt>
    <dgm:pt modelId="{FD662198-C8D1-4C76-91FB-8777255CFA31}" type="pres">
      <dgm:prSet presAssocID="{903A660D-EAE8-4AA2-BA84-0FCABE7F4BDD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818933-97D3-9D40-A2E5-6615E24644A5}" srcId="{58F78DCC-C622-472F-B2D8-0BF72573A396}" destId="{780A4F86-E5E7-1742-B123-FFEA7667BFEB}" srcOrd="1" destOrd="0" parTransId="{55E3F0EA-BF4D-5843-AC9C-B8D1A9C04496}" sibTransId="{9516A4D8-08F1-D94D-90E0-915598C4AD6C}"/>
    <dgm:cxn modelId="{FE269750-0AF2-458D-BC13-376A899C22C6}" type="presOf" srcId="{58F78DCC-C622-472F-B2D8-0BF72573A396}" destId="{BB61297E-F372-4D8F-9FD9-6A554F92622E}" srcOrd="0" destOrd="0" presId="urn:microsoft.com/office/officeart/2005/8/layout/list1"/>
    <dgm:cxn modelId="{A313E4B9-FF1D-4542-A3AD-BCA3070A7E84}" srcId="{E06DAC51-E83A-49EC-976A-A1C3749B4271}" destId="{903A660D-EAE8-4AA2-BA84-0FCABE7F4BDD}" srcOrd="1" destOrd="0" parTransId="{4A37068B-1A2B-4C24-95C4-DBE57A3E345F}" sibTransId="{DAD41AAF-81A8-4FE2-A880-F48F2F5B6438}"/>
    <dgm:cxn modelId="{FBD38972-8A80-BD4F-9247-86AA195C86E8}" type="presOf" srcId="{092CD80B-B90B-CB40-9990-07C6450BC919}" destId="{49C4AB4E-EEC0-44A7-81A1-E3E322945FF8}" srcOrd="0" destOrd="2" presId="urn:microsoft.com/office/officeart/2005/8/layout/list1"/>
    <dgm:cxn modelId="{D9BF4EEB-A232-4C5B-AFDD-73CF2ACE6DCA}" type="presOf" srcId="{E06DAC51-E83A-49EC-976A-A1C3749B4271}" destId="{F980EE6C-C699-4737-ADA5-CF37F111180E}" srcOrd="0" destOrd="0" presId="urn:microsoft.com/office/officeart/2005/8/layout/list1"/>
    <dgm:cxn modelId="{E6DADC2B-ABAD-4AF5-8CA8-D23115DB2835}" type="presOf" srcId="{903A660D-EAE8-4AA2-BA84-0FCABE7F4BDD}" destId="{8D085D88-A3D5-4D34-A5C3-D654F555803B}" srcOrd="1" destOrd="0" presId="urn:microsoft.com/office/officeart/2005/8/layout/list1"/>
    <dgm:cxn modelId="{43748ABB-2E3E-6F43-BC44-DEB8D0FED4CB}" srcId="{0FA874F7-7E58-4FF8-A9EA-E7800035D0AA}" destId="{F16686C3-07D6-314E-9F0D-1119D91447BF}" srcOrd="4" destOrd="0" parTransId="{D55C9B37-EF7C-1B47-BC4B-06C56F791247}" sibTransId="{EEC02770-7CD9-A04D-B80B-D256FD3EDD42}"/>
    <dgm:cxn modelId="{E23EA4E0-3134-0841-83B4-92BD3A1A2C5E}" srcId="{0FA874F7-7E58-4FF8-A9EA-E7800035D0AA}" destId="{98B3019C-2CB0-B44D-B61B-FA598F28BDB3}" srcOrd="2" destOrd="0" parTransId="{D3B0C350-B1CC-C449-B8B4-5B582342E3A3}" sibTransId="{8CF5C164-8B08-B147-BA3A-4642CCA1E71B}"/>
    <dgm:cxn modelId="{FDF05454-8089-4E0C-BEE2-BEE682DC2685}" srcId="{58F78DCC-C622-472F-B2D8-0BF72573A396}" destId="{4E38AB62-359D-455D-BDD2-621013634718}" srcOrd="0" destOrd="0" parTransId="{A64B871D-4397-488C-A151-8DB6E8D026B9}" sibTransId="{A2A8667E-B3FF-44DE-A3A5-5ACD720E8607}"/>
    <dgm:cxn modelId="{930D3A88-A0CD-3E4B-9B36-080369C94A40}" type="presOf" srcId="{35D90ED0-DC97-BB45-900B-1027B808947D}" destId="{FD662198-C8D1-4C76-91FB-8777255CFA31}" srcOrd="0" destOrd="4" presId="urn:microsoft.com/office/officeart/2005/8/layout/list1"/>
    <dgm:cxn modelId="{F3FCA274-B5DD-482D-B118-22D83C6990FB}" srcId="{903A660D-EAE8-4AA2-BA84-0FCABE7F4BDD}" destId="{0FA874F7-7E58-4FF8-A9EA-E7800035D0AA}" srcOrd="0" destOrd="0" parTransId="{4BB87351-F69C-47C2-B658-358BFA617EBC}" sibTransId="{CEA3F8C6-9A31-4186-B7C3-25AEB2B18592}"/>
    <dgm:cxn modelId="{9706B7C0-C400-7F41-A589-B9C2415492AF}" type="presOf" srcId="{28BB0629-AA4F-6C41-8131-3D69511CDAC4}" destId="{FD662198-C8D1-4C76-91FB-8777255CFA31}" srcOrd="0" destOrd="1" presId="urn:microsoft.com/office/officeart/2005/8/layout/list1"/>
    <dgm:cxn modelId="{8AC79ED4-921C-CD4A-956E-8D3708CC5654}" type="presOf" srcId="{780A4F86-E5E7-1742-B123-FFEA7667BFEB}" destId="{49C4AB4E-EEC0-44A7-81A1-E3E322945FF8}" srcOrd="0" destOrd="1" presId="urn:microsoft.com/office/officeart/2005/8/layout/list1"/>
    <dgm:cxn modelId="{9E7A6C41-1A46-49D6-BA07-51B87586339A}" type="presOf" srcId="{4E38AB62-359D-455D-BDD2-621013634718}" destId="{49C4AB4E-EEC0-44A7-81A1-E3E322945FF8}" srcOrd="0" destOrd="0" presId="urn:microsoft.com/office/officeart/2005/8/layout/list1"/>
    <dgm:cxn modelId="{FAD21AC7-9D05-4F45-B60E-5B182CB496CE}" type="presOf" srcId="{903A660D-EAE8-4AA2-BA84-0FCABE7F4BDD}" destId="{98DA55B7-CDB5-4157-BEB1-2176C1CC59C4}" srcOrd="0" destOrd="0" presId="urn:microsoft.com/office/officeart/2005/8/layout/list1"/>
    <dgm:cxn modelId="{60ACFDB7-DD25-4752-8974-81D05C651283}" type="presOf" srcId="{0FA874F7-7E58-4FF8-A9EA-E7800035D0AA}" destId="{FD662198-C8D1-4C76-91FB-8777255CFA31}" srcOrd="0" destOrd="0" presId="urn:microsoft.com/office/officeart/2005/8/layout/list1"/>
    <dgm:cxn modelId="{E98F0F91-4DB6-B44C-9255-709EB9B5B73B}" type="presOf" srcId="{F16686C3-07D6-314E-9F0D-1119D91447BF}" destId="{FD662198-C8D1-4C76-91FB-8777255CFA31}" srcOrd="0" destOrd="5" presId="urn:microsoft.com/office/officeart/2005/8/layout/list1"/>
    <dgm:cxn modelId="{667E3942-8DE8-6541-81B5-5F24707B48E1}" type="presOf" srcId="{10146CB6-4943-2840-8855-5109CDE76579}" destId="{FD662198-C8D1-4C76-91FB-8777255CFA31}" srcOrd="0" destOrd="2" presId="urn:microsoft.com/office/officeart/2005/8/layout/list1"/>
    <dgm:cxn modelId="{0883E51C-A1BC-47A6-86FB-F7AD724EE338}" type="presOf" srcId="{58F78DCC-C622-472F-B2D8-0BF72573A396}" destId="{CF9B83D3-9EBD-423D-9553-F8BCBB3D82F0}" srcOrd="1" destOrd="0" presId="urn:microsoft.com/office/officeart/2005/8/layout/list1"/>
    <dgm:cxn modelId="{B7DAF5A7-413A-44E0-9BB3-2F78162ECC9F}" srcId="{E06DAC51-E83A-49EC-976A-A1C3749B4271}" destId="{58F78DCC-C622-472F-B2D8-0BF72573A396}" srcOrd="0" destOrd="0" parTransId="{050E7DB6-E45D-4DDA-9AB7-37C589F48D9A}" sibTransId="{74CC5898-446D-43E9-A58B-0B73DB7F7DD0}"/>
    <dgm:cxn modelId="{E6A6EF89-836C-5C41-9696-29E50E40E30B}" srcId="{0FA874F7-7E58-4FF8-A9EA-E7800035D0AA}" destId="{10146CB6-4943-2840-8855-5109CDE76579}" srcOrd="1" destOrd="0" parTransId="{0A8ECDDD-95DA-5B4C-B3FD-CBEC58511316}" sibTransId="{4630277C-5AFD-B342-8962-0172447D0873}"/>
    <dgm:cxn modelId="{9F85FFD0-DCAB-4742-9415-3401336E7A08}" srcId="{0FA874F7-7E58-4FF8-A9EA-E7800035D0AA}" destId="{35D90ED0-DC97-BB45-900B-1027B808947D}" srcOrd="3" destOrd="0" parTransId="{BA54431E-9E65-A54F-B9DD-FA032A68FEC7}" sibTransId="{46C8C721-0099-BC4A-890A-A11235E627D1}"/>
    <dgm:cxn modelId="{F7741758-3432-A346-AB56-187E414BD99E}" srcId="{0FA874F7-7E58-4FF8-A9EA-E7800035D0AA}" destId="{28BB0629-AA4F-6C41-8131-3D69511CDAC4}" srcOrd="0" destOrd="0" parTransId="{75DCF182-B661-3348-85D3-919A749B3CEE}" sibTransId="{0845C6CE-1D70-0241-A336-2395F96FF5CB}"/>
    <dgm:cxn modelId="{5921744A-5B3E-E844-8B6F-141BB5EECB22}" type="presOf" srcId="{98B3019C-2CB0-B44D-B61B-FA598F28BDB3}" destId="{FD662198-C8D1-4C76-91FB-8777255CFA31}" srcOrd="0" destOrd="3" presId="urn:microsoft.com/office/officeart/2005/8/layout/list1"/>
    <dgm:cxn modelId="{FB6F285C-85CC-DF4A-B453-984AD0F1B8E2}" srcId="{58F78DCC-C622-472F-B2D8-0BF72573A396}" destId="{092CD80B-B90B-CB40-9990-07C6450BC919}" srcOrd="2" destOrd="0" parTransId="{C28A5B32-43ED-2342-8348-27C2C09BABC8}" sibTransId="{FC83F6A8-2D5A-2744-8AAA-64D52AFA72CB}"/>
    <dgm:cxn modelId="{024D6CCB-E9A4-484D-BDB0-362A0B7D1DB1}" type="presParOf" srcId="{F980EE6C-C699-4737-ADA5-CF37F111180E}" destId="{32E3747E-F950-4BFB-B5B6-F5B95A22A7B4}" srcOrd="0" destOrd="0" presId="urn:microsoft.com/office/officeart/2005/8/layout/list1"/>
    <dgm:cxn modelId="{C4D99CEB-105B-4151-916B-585B9439C618}" type="presParOf" srcId="{32E3747E-F950-4BFB-B5B6-F5B95A22A7B4}" destId="{BB61297E-F372-4D8F-9FD9-6A554F92622E}" srcOrd="0" destOrd="0" presId="urn:microsoft.com/office/officeart/2005/8/layout/list1"/>
    <dgm:cxn modelId="{BFFAF350-0041-40A5-BAE1-2E0B067EDA16}" type="presParOf" srcId="{32E3747E-F950-4BFB-B5B6-F5B95A22A7B4}" destId="{CF9B83D3-9EBD-423D-9553-F8BCBB3D82F0}" srcOrd="1" destOrd="0" presId="urn:microsoft.com/office/officeart/2005/8/layout/list1"/>
    <dgm:cxn modelId="{5778AE57-FD92-4AE5-8F4E-B958D93E9C7F}" type="presParOf" srcId="{F980EE6C-C699-4737-ADA5-CF37F111180E}" destId="{A2692A55-70D8-4423-9F4C-F439EC25F67B}" srcOrd="1" destOrd="0" presId="urn:microsoft.com/office/officeart/2005/8/layout/list1"/>
    <dgm:cxn modelId="{A67AA370-5F6C-4978-BC23-570A300F6E52}" type="presParOf" srcId="{F980EE6C-C699-4737-ADA5-CF37F111180E}" destId="{49C4AB4E-EEC0-44A7-81A1-E3E322945FF8}" srcOrd="2" destOrd="0" presId="urn:microsoft.com/office/officeart/2005/8/layout/list1"/>
    <dgm:cxn modelId="{305FEA54-E710-457E-BF5A-BD1E0D98E591}" type="presParOf" srcId="{F980EE6C-C699-4737-ADA5-CF37F111180E}" destId="{7C224797-C1FB-479F-81BC-CDF13811D408}" srcOrd="3" destOrd="0" presId="urn:microsoft.com/office/officeart/2005/8/layout/list1"/>
    <dgm:cxn modelId="{105FC393-6198-48AE-9DD5-07F7C9EFDFAB}" type="presParOf" srcId="{F980EE6C-C699-4737-ADA5-CF37F111180E}" destId="{5DAA161D-A209-4391-9843-7A4E196A7E0E}" srcOrd="4" destOrd="0" presId="urn:microsoft.com/office/officeart/2005/8/layout/list1"/>
    <dgm:cxn modelId="{81D19E7A-F8B6-4E7E-A9A6-74A4B551931D}" type="presParOf" srcId="{5DAA161D-A209-4391-9843-7A4E196A7E0E}" destId="{98DA55B7-CDB5-4157-BEB1-2176C1CC59C4}" srcOrd="0" destOrd="0" presId="urn:microsoft.com/office/officeart/2005/8/layout/list1"/>
    <dgm:cxn modelId="{2132F545-DB3C-4B14-876E-926B91FB5236}" type="presParOf" srcId="{5DAA161D-A209-4391-9843-7A4E196A7E0E}" destId="{8D085D88-A3D5-4D34-A5C3-D654F555803B}" srcOrd="1" destOrd="0" presId="urn:microsoft.com/office/officeart/2005/8/layout/list1"/>
    <dgm:cxn modelId="{0ED651DF-AE3B-44C0-BB86-01E69CC7438F}" type="presParOf" srcId="{F980EE6C-C699-4737-ADA5-CF37F111180E}" destId="{A13D6966-3C07-42D7-B391-3B37BB23D887}" srcOrd="5" destOrd="0" presId="urn:microsoft.com/office/officeart/2005/8/layout/list1"/>
    <dgm:cxn modelId="{34D06103-9499-43E4-B77C-AF175BB25F46}" type="presParOf" srcId="{F980EE6C-C699-4737-ADA5-CF37F111180E}" destId="{FD662198-C8D1-4C76-91FB-8777255CFA3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931D1B-25CA-4086-860E-27FA8DD77352}" type="doc">
      <dgm:prSet loTypeId="urn:microsoft.com/office/officeart/2005/8/layout/default#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2E45527-5812-4D32-BBFD-A76CD1FECBD0}">
      <dgm:prSet phldrT="[Text]"/>
      <dgm:spPr/>
      <dgm:t>
        <a:bodyPr/>
        <a:lstStyle/>
        <a:p>
          <a:r>
            <a:rPr lang="en-US" dirty="0" smtClean="0"/>
            <a:t>Evidence-based design (EBD)</a:t>
          </a:r>
          <a:endParaRPr lang="en-US" dirty="0"/>
        </a:p>
      </dgm:t>
    </dgm:pt>
    <dgm:pt modelId="{489EA67D-4BEB-49E8-A7C1-D97431325EB2}" type="parTrans" cxnId="{D8AE0C46-2BEF-482E-90B9-E312C1F4D823}">
      <dgm:prSet/>
      <dgm:spPr/>
      <dgm:t>
        <a:bodyPr/>
        <a:lstStyle/>
        <a:p>
          <a:endParaRPr lang="en-US"/>
        </a:p>
      </dgm:t>
    </dgm:pt>
    <dgm:pt modelId="{7375B534-D459-4607-9EC2-76A1939FCF29}" type="sibTrans" cxnId="{D8AE0C46-2BEF-482E-90B9-E312C1F4D823}">
      <dgm:prSet/>
      <dgm:spPr/>
      <dgm:t>
        <a:bodyPr/>
        <a:lstStyle/>
        <a:p>
          <a:endParaRPr lang="en-US"/>
        </a:p>
      </dgm:t>
    </dgm:pt>
    <dgm:pt modelId="{6CBD035D-6094-4540-8746-32934EC6109E}">
      <dgm:prSet phldrT="[Text]"/>
      <dgm:spPr/>
      <dgm:t>
        <a:bodyPr/>
        <a:lstStyle/>
        <a:p>
          <a:r>
            <a:rPr lang="en-US" dirty="0" smtClean="0"/>
            <a:t>Evidence-based policy</a:t>
          </a:r>
          <a:endParaRPr lang="en-US" dirty="0"/>
        </a:p>
      </dgm:t>
    </dgm:pt>
    <dgm:pt modelId="{83CD28B6-D57A-4387-B8C4-FF1A4B3EBFB9}" type="parTrans" cxnId="{2F1ADA8C-CF99-4993-9CFC-15ED689752C8}">
      <dgm:prSet/>
      <dgm:spPr/>
      <dgm:t>
        <a:bodyPr/>
        <a:lstStyle/>
        <a:p>
          <a:endParaRPr lang="en-US"/>
        </a:p>
      </dgm:t>
    </dgm:pt>
    <dgm:pt modelId="{18819288-9453-45E1-A933-05D4815DEEA4}" type="sibTrans" cxnId="{2F1ADA8C-CF99-4993-9CFC-15ED689752C8}">
      <dgm:prSet/>
      <dgm:spPr/>
      <dgm:t>
        <a:bodyPr/>
        <a:lstStyle/>
        <a:p>
          <a:endParaRPr lang="en-US"/>
        </a:p>
      </dgm:t>
    </dgm:pt>
    <dgm:pt modelId="{97F1BCA9-7490-4471-AF94-5BA8301E07F8}">
      <dgm:prSet phldrT="[Text]"/>
      <dgm:spPr/>
      <dgm:t>
        <a:bodyPr/>
        <a:lstStyle/>
        <a:p>
          <a:r>
            <a:rPr lang="en-US" dirty="0" smtClean="0"/>
            <a:t>Evidence-based planning</a:t>
          </a:r>
          <a:endParaRPr lang="en-US" dirty="0"/>
        </a:p>
      </dgm:t>
    </dgm:pt>
    <dgm:pt modelId="{AA0E9ABA-3845-4F1A-A6F6-9D188F9F84D3}" type="parTrans" cxnId="{958D6AE2-A128-4520-BB97-57C808B98F13}">
      <dgm:prSet/>
      <dgm:spPr/>
      <dgm:t>
        <a:bodyPr/>
        <a:lstStyle/>
        <a:p>
          <a:endParaRPr lang="en-US"/>
        </a:p>
      </dgm:t>
    </dgm:pt>
    <dgm:pt modelId="{A03404E6-DD0E-49B7-A2B4-23D395E5E76E}" type="sibTrans" cxnId="{958D6AE2-A128-4520-BB97-57C808B98F13}">
      <dgm:prSet/>
      <dgm:spPr/>
      <dgm:t>
        <a:bodyPr/>
        <a:lstStyle/>
        <a:p>
          <a:endParaRPr lang="en-US"/>
        </a:p>
      </dgm:t>
    </dgm:pt>
    <dgm:pt modelId="{BA707D4F-65AC-4647-9E7F-A1315DE87517}">
      <dgm:prSet phldrT="[Text]"/>
      <dgm:spPr/>
      <dgm:t>
        <a:bodyPr/>
        <a:lstStyle/>
        <a:p>
          <a:r>
            <a:rPr lang="en-US" dirty="0" smtClean="0"/>
            <a:t>Evidence-based management</a:t>
          </a:r>
          <a:endParaRPr lang="en-US" dirty="0"/>
        </a:p>
      </dgm:t>
    </dgm:pt>
    <dgm:pt modelId="{647C1D55-7921-4EBE-92E3-200CFE3972ED}" type="parTrans" cxnId="{8C4DCB34-4E91-4DA6-BCD1-98CECCE0C6F3}">
      <dgm:prSet/>
      <dgm:spPr/>
      <dgm:t>
        <a:bodyPr/>
        <a:lstStyle/>
        <a:p>
          <a:endParaRPr lang="en-US"/>
        </a:p>
      </dgm:t>
    </dgm:pt>
    <dgm:pt modelId="{DA1896C9-ED1A-442F-BE73-523058CEE6DE}" type="sibTrans" cxnId="{8C4DCB34-4E91-4DA6-BCD1-98CECCE0C6F3}">
      <dgm:prSet/>
      <dgm:spPr/>
      <dgm:t>
        <a:bodyPr/>
        <a:lstStyle/>
        <a:p>
          <a:endParaRPr lang="en-US"/>
        </a:p>
      </dgm:t>
    </dgm:pt>
    <dgm:pt modelId="{76C05668-CDDF-4453-8649-B4BED26EE7F2}">
      <dgm:prSet phldrT="[Text]"/>
      <dgm:spPr/>
      <dgm:t>
        <a:bodyPr/>
        <a:lstStyle/>
        <a:p>
          <a:r>
            <a:rPr lang="en-US" dirty="0" smtClean="0"/>
            <a:t>Evidence-based decision making (EBDM)</a:t>
          </a:r>
          <a:endParaRPr lang="en-US" dirty="0"/>
        </a:p>
      </dgm:t>
    </dgm:pt>
    <dgm:pt modelId="{B2DE7C99-2FC4-43DF-B57A-5DE409298553}" type="parTrans" cxnId="{9EDB7297-BE33-41AE-904D-0DD51472FED7}">
      <dgm:prSet/>
      <dgm:spPr/>
      <dgm:t>
        <a:bodyPr/>
        <a:lstStyle/>
        <a:p>
          <a:endParaRPr lang="en-US"/>
        </a:p>
      </dgm:t>
    </dgm:pt>
    <dgm:pt modelId="{D942E9B2-4111-449A-84A6-547EABD5088A}" type="sibTrans" cxnId="{9EDB7297-BE33-41AE-904D-0DD51472FED7}">
      <dgm:prSet/>
      <dgm:spPr/>
      <dgm:t>
        <a:bodyPr/>
        <a:lstStyle/>
        <a:p>
          <a:endParaRPr lang="en-US"/>
        </a:p>
      </dgm:t>
    </dgm:pt>
    <dgm:pt modelId="{08226B0E-9724-45C1-9EDD-A7E9B25D1EE1}" type="pres">
      <dgm:prSet presAssocID="{82931D1B-25CA-4086-860E-27FA8DD7735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47BC7B-C8F8-4191-9391-1CC2917B215B}" type="pres">
      <dgm:prSet presAssocID="{02E45527-5812-4D32-BBFD-A76CD1FECBD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75DF5-9C54-46F2-9EC3-6EA908155FEA}" type="pres">
      <dgm:prSet presAssocID="{7375B534-D459-4607-9EC2-76A1939FCF29}" presName="sibTrans" presStyleCnt="0"/>
      <dgm:spPr/>
    </dgm:pt>
    <dgm:pt modelId="{826BFF2D-6B59-4222-BFF6-761E9B0A47B8}" type="pres">
      <dgm:prSet presAssocID="{76C05668-CDDF-4453-8649-B4BED26EE7F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466E0A-BEE2-4540-90F3-F1B61BE9CB28}" type="pres">
      <dgm:prSet presAssocID="{D942E9B2-4111-449A-84A6-547EABD5088A}" presName="sibTrans" presStyleCnt="0"/>
      <dgm:spPr/>
    </dgm:pt>
    <dgm:pt modelId="{DCFA5529-B152-484C-A742-B281767C5E83}" type="pres">
      <dgm:prSet presAssocID="{6CBD035D-6094-4540-8746-32934EC6109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7315F-9459-4FB9-B8B8-44429D61CC6A}" type="pres">
      <dgm:prSet presAssocID="{18819288-9453-45E1-A933-05D4815DEEA4}" presName="sibTrans" presStyleCnt="0"/>
      <dgm:spPr/>
    </dgm:pt>
    <dgm:pt modelId="{D6ADC718-F6EF-4D8A-8450-B9963B728466}" type="pres">
      <dgm:prSet presAssocID="{97F1BCA9-7490-4471-AF94-5BA8301E07F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D92B8-66BA-4635-9CB3-EEEF6115F6D1}" type="pres">
      <dgm:prSet presAssocID="{A03404E6-DD0E-49B7-A2B4-23D395E5E76E}" presName="sibTrans" presStyleCnt="0"/>
      <dgm:spPr/>
    </dgm:pt>
    <dgm:pt modelId="{69C1E623-D96A-4AB6-B4FE-DF3A17C2918F}" type="pres">
      <dgm:prSet presAssocID="{BA707D4F-65AC-4647-9E7F-A1315DE8751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F955BD-75A3-4310-A71B-1C835C2CE9A6}" type="presOf" srcId="{02E45527-5812-4D32-BBFD-A76CD1FECBD0}" destId="{A947BC7B-C8F8-4191-9391-1CC2917B215B}" srcOrd="0" destOrd="0" presId="urn:microsoft.com/office/officeart/2005/8/layout/default#1"/>
    <dgm:cxn modelId="{D8AE0C46-2BEF-482E-90B9-E312C1F4D823}" srcId="{82931D1B-25CA-4086-860E-27FA8DD77352}" destId="{02E45527-5812-4D32-BBFD-A76CD1FECBD0}" srcOrd="0" destOrd="0" parTransId="{489EA67D-4BEB-49E8-A7C1-D97431325EB2}" sibTransId="{7375B534-D459-4607-9EC2-76A1939FCF29}"/>
    <dgm:cxn modelId="{D26EE498-FD9D-48CF-B8B8-87E236A231FB}" type="presOf" srcId="{6CBD035D-6094-4540-8746-32934EC6109E}" destId="{DCFA5529-B152-484C-A742-B281767C5E83}" srcOrd="0" destOrd="0" presId="urn:microsoft.com/office/officeart/2005/8/layout/default#1"/>
    <dgm:cxn modelId="{0EBE6EB3-A4FE-4CE6-8E83-8E9B94BD19BB}" type="presOf" srcId="{97F1BCA9-7490-4471-AF94-5BA8301E07F8}" destId="{D6ADC718-F6EF-4D8A-8450-B9963B728466}" srcOrd="0" destOrd="0" presId="urn:microsoft.com/office/officeart/2005/8/layout/default#1"/>
    <dgm:cxn modelId="{9EDB7297-BE33-41AE-904D-0DD51472FED7}" srcId="{82931D1B-25CA-4086-860E-27FA8DD77352}" destId="{76C05668-CDDF-4453-8649-B4BED26EE7F2}" srcOrd="1" destOrd="0" parTransId="{B2DE7C99-2FC4-43DF-B57A-5DE409298553}" sibTransId="{D942E9B2-4111-449A-84A6-547EABD5088A}"/>
    <dgm:cxn modelId="{90AAAEE3-EBBE-4E14-949D-33D32620F635}" type="presOf" srcId="{76C05668-CDDF-4453-8649-B4BED26EE7F2}" destId="{826BFF2D-6B59-4222-BFF6-761E9B0A47B8}" srcOrd="0" destOrd="0" presId="urn:microsoft.com/office/officeart/2005/8/layout/default#1"/>
    <dgm:cxn modelId="{958D6AE2-A128-4520-BB97-57C808B98F13}" srcId="{82931D1B-25CA-4086-860E-27FA8DD77352}" destId="{97F1BCA9-7490-4471-AF94-5BA8301E07F8}" srcOrd="3" destOrd="0" parTransId="{AA0E9ABA-3845-4F1A-A6F6-9D188F9F84D3}" sibTransId="{A03404E6-DD0E-49B7-A2B4-23D395E5E76E}"/>
    <dgm:cxn modelId="{18FD42A2-DF2F-458A-A49B-132547EC8070}" type="presOf" srcId="{82931D1B-25CA-4086-860E-27FA8DD77352}" destId="{08226B0E-9724-45C1-9EDD-A7E9B25D1EE1}" srcOrd="0" destOrd="0" presId="urn:microsoft.com/office/officeart/2005/8/layout/default#1"/>
    <dgm:cxn modelId="{2F1ADA8C-CF99-4993-9CFC-15ED689752C8}" srcId="{82931D1B-25CA-4086-860E-27FA8DD77352}" destId="{6CBD035D-6094-4540-8746-32934EC6109E}" srcOrd="2" destOrd="0" parTransId="{83CD28B6-D57A-4387-B8C4-FF1A4B3EBFB9}" sibTransId="{18819288-9453-45E1-A933-05D4815DEEA4}"/>
    <dgm:cxn modelId="{41DFEE35-BA15-43D1-A0DA-E35C61396C24}" type="presOf" srcId="{BA707D4F-65AC-4647-9E7F-A1315DE87517}" destId="{69C1E623-D96A-4AB6-B4FE-DF3A17C2918F}" srcOrd="0" destOrd="0" presId="urn:microsoft.com/office/officeart/2005/8/layout/default#1"/>
    <dgm:cxn modelId="{8C4DCB34-4E91-4DA6-BCD1-98CECCE0C6F3}" srcId="{82931D1B-25CA-4086-860E-27FA8DD77352}" destId="{BA707D4F-65AC-4647-9E7F-A1315DE87517}" srcOrd="4" destOrd="0" parTransId="{647C1D55-7921-4EBE-92E3-200CFE3972ED}" sibTransId="{DA1896C9-ED1A-442F-BE73-523058CEE6DE}"/>
    <dgm:cxn modelId="{F741919D-8AFF-463E-A383-4A231B914F62}" type="presParOf" srcId="{08226B0E-9724-45C1-9EDD-A7E9B25D1EE1}" destId="{A947BC7B-C8F8-4191-9391-1CC2917B215B}" srcOrd="0" destOrd="0" presId="urn:microsoft.com/office/officeart/2005/8/layout/default#1"/>
    <dgm:cxn modelId="{7FAEEE53-2575-41D9-8BAA-3BCD6AA47CD7}" type="presParOf" srcId="{08226B0E-9724-45C1-9EDD-A7E9B25D1EE1}" destId="{28175DF5-9C54-46F2-9EC3-6EA908155FEA}" srcOrd="1" destOrd="0" presId="urn:microsoft.com/office/officeart/2005/8/layout/default#1"/>
    <dgm:cxn modelId="{B98F916E-386A-47E0-8808-3B4F27C7952D}" type="presParOf" srcId="{08226B0E-9724-45C1-9EDD-A7E9B25D1EE1}" destId="{826BFF2D-6B59-4222-BFF6-761E9B0A47B8}" srcOrd="2" destOrd="0" presId="urn:microsoft.com/office/officeart/2005/8/layout/default#1"/>
    <dgm:cxn modelId="{2121ED3C-2E58-4283-B6C5-4C75870C7CB6}" type="presParOf" srcId="{08226B0E-9724-45C1-9EDD-A7E9B25D1EE1}" destId="{6F466E0A-BEE2-4540-90F3-F1B61BE9CB28}" srcOrd="3" destOrd="0" presId="urn:microsoft.com/office/officeart/2005/8/layout/default#1"/>
    <dgm:cxn modelId="{90225DA0-5DBF-4520-BD6E-CF18CED8A437}" type="presParOf" srcId="{08226B0E-9724-45C1-9EDD-A7E9B25D1EE1}" destId="{DCFA5529-B152-484C-A742-B281767C5E83}" srcOrd="4" destOrd="0" presId="urn:microsoft.com/office/officeart/2005/8/layout/default#1"/>
    <dgm:cxn modelId="{9B2D8FE6-CBEB-41BC-846D-830F10D89C7C}" type="presParOf" srcId="{08226B0E-9724-45C1-9EDD-A7E9B25D1EE1}" destId="{C187315F-9459-4FB9-B8B8-44429D61CC6A}" srcOrd="5" destOrd="0" presId="urn:microsoft.com/office/officeart/2005/8/layout/default#1"/>
    <dgm:cxn modelId="{48FD9F05-2E41-4E4B-A5E0-FB165ADD5E03}" type="presParOf" srcId="{08226B0E-9724-45C1-9EDD-A7E9B25D1EE1}" destId="{D6ADC718-F6EF-4D8A-8450-B9963B728466}" srcOrd="6" destOrd="0" presId="urn:microsoft.com/office/officeart/2005/8/layout/default#1"/>
    <dgm:cxn modelId="{528B336B-CDF1-4D94-B37B-D979930E262D}" type="presParOf" srcId="{08226B0E-9724-45C1-9EDD-A7E9B25D1EE1}" destId="{B45D92B8-66BA-4635-9CB3-EEEF6115F6D1}" srcOrd="7" destOrd="0" presId="urn:microsoft.com/office/officeart/2005/8/layout/default#1"/>
    <dgm:cxn modelId="{C6A4FF15-B31D-4EFA-AA33-B4A514471AB9}" type="presParOf" srcId="{08226B0E-9724-45C1-9EDD-A7E9B25D1EE1}" destId="{69C1E623-D96A-4AB6-B4FE-DF3A17C2918F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313A4C-C38D-D047-B80D-4DE8B59A1529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3F52B4-F633-1B47-92D8-C875F4E93020}">
      <dgm:prSet/>
      <dgm:spPr/>
      <dgm:t>
        <a:bodyPr/>
        <a:lstStyle/>
        <a:p>
          <a:pPr rtl="0"/>
          <a:r>
            <a:rPr lang="en-US" smtClean="0"/>
            <a:t>Level of completeness</a:t>
          </a:r>
          <a:endParaRPr lang="en-US"/>
        </a:p>
      </dgm:t>
    </dgm:pt>
    <dgm:pt modelId="{636CFFA3-9381-1E4C-889B-51CA5EF02480}" type="parTrans" cxnId="{C20DA58D-3F2F-EB4E-8A59-4EDBCA0307CE}">
      <dgm:prSet/>
      <dgm:spPr/>
      <dgm:t>
        <a:bodyPr/>
        <a:lstStyle/>
        <a:p>
          <a:endParaRPr lang="en-US"/>
        </a:p>
      </dgm:t>
    </dgm:pt>
    <dgm:pt modelId="{22299182-0F24-8840-958A-2A9251DEFC41}" type="sibTrans" cxnId="{C20DA58D-3F2F-EB4E-8A59-4EDBCA0307CE}">
      <dgm:prSet/>
      <dgm:spPr/>
      <dgm:t>
        <a:bodyPr/>
        <a:lstStyle/>
        <a:p>
          <a:endParaRPr lang="en-US"/>
        </a:p>
      </dgm:t>
    </dgm:pt>
    <dgm:pt modelId="{C2958B42-3F62-434E-9643-052A0E470890}">
      <dgm:prSet/>
      <dgm:spPr/>
      <dgm:t>
        <a:bodyPr/>
        <a:lstStyle/>
        <a:p>
          <a:pPr rtl="0"/>
          <a:r>
            <a:rPr lang="en-US" smtClean="0"/>
            <a:t>Percentage of record completeness</a:t>
          </a:r>
          <a:endParaRPr lang="en-US"/>
        </a:p>
      </dgm:t>
    </dgm:pt>
    <dgm:pt modelId="{B66786FE-4E1B-6141-BD71-2B7AF6E1C714}" type="parTrans" cxnId="{7284E0CC-7F0C-DA48-B0FD-06FB9BA3CC6D}">
      <dgm:prSet/>
      <dgm:spPr/>
      <dgm:t>
        <a:bodyPr/>
        <a:lstStyle/>
        <a:p>
          <a:endParaRPr lang="en-US"/>
        </a:p>
      </dgm:t>
    </dgm:pt>
    <dgm:pt modelId="{7A8F165E-F826-4D4C-8390-FCC3095AA0F5}" type="sibTrans" cxnId="{7284E0CC-7F0C-DA48-B0FD-06FB9BA3CC6D}">
      <dgm:prSet/>
      <dgm:spPr/>
      <dgm:t>
        <a:bodyPr/>
        <a:lstStyle/>
        <a:p>
          <a:endParaRPr lang="en-US"/>
        </a:p>
      </dgm:t>
    </dgm:pt>
    <dgm:pt modelId="{5C1C246C-EF3F-E94F-852B-FA97AFB05950}">
      <dgm:prSet/>
      <dgm:spPr/>
      <dgm:t>
        <a:bodyPr/>
        <a:lstStyle/>
        <a:p>
          <a:pPr rtl="0"/>
          <a:r>
            <a:rPr lang="en-US" smtClean="0"/>
            <a:t>Confidence level</a:t>
          </a:r>
          <a:endParaRPr lang="en-US"/>
        </a:p>
      </dgm:t>
    </dgm:pt>
    <dgm:pt modelId="{09DCE00A-8C7A-D44E-8AE8-A66F5C2A3228}" type="parTrans" cxnId="{86843EA7-8B23-754A-B883-E7B7BF023D2E}">
      <dgm:prSet/>
      <dgm:spPr/>
      <dgm:t>
        <a:bodyPr/>
        <a:lstStyle/>
        <a:p>
          <a:endParaRPr lang="en-US"/>
        </a:p>
      </dgm:t>
    </dgm:pt>
    <dgm:pt modelId="{2E4562EB-25B5-D84A-AF7C-A030E1E65F8C}" type="sibTrans" cxnId="{86843EA7-8B23-754A-B883-E7B7BF023D2E}">
      <dgm:prSet/>
      <dgm:spPr/>
      <dgm:t>
        <a:bodyPr/>
        <a:lstStyle/>
        <a:p>
          <a:endParaRPr lang="en-US"/>
        </a:p>
      </dgm:t>
    </dgm:pt>
    <dgm:pt modelId="{38680538-3899-134A-9869-5EDAD0A62D87}">
      <dgm:prSet/>
      <dgm:spPr/>
      <dgm:t>
        <a:bodyPr/>
        <a:lstStyle/>
        <a:p>
          <a:pPr rtl="0"/>
          <a:r>
            <a:rPr lang="en-US" dirty="0" smtClean="0"/>
            <a:t>Reporting agency’s confidence that the intervention led to a particular outcome</a:t>
          </a:r>
          <a:endParaRPr lang="en-US" dirty="0"/>
        </a:p>
      </dgm:t>
    </dgm:pt>
    <dgm:pt modelId="{EA8DC6F3-2E28-AD47-9D5A-3CA35EE91EAB}" type="parTrans" cxnId="{58331B6D-46F8-354E-99B8-B6DBC1926361}">
      <dgm:prSet/>
      <dgm:spPr/>
      <dgm:t>
        <a:bodyPr/>
        <a:lstStyle/>
        <a:p>
          <a:endParaRPr lang="en-US"/>
        </a:p>
      </dgm:t>
    </dgm:pt>
    <dgm:pt modelId="{153D2C30-4517-4848-8DFA-0DCA7C5A2420}" type="sibTrans" cxnId="{58331B6D-46F8-354E-99B8-B6DBC1926361}">
      <dgm:prSet/>
      <dgm:spPr/>
      <dgm:t>
        <a:bodyPr/>
        <a:lstStyle/>
        <a:p>
          <a:endParaRPr lang="en-US"/>
        </a:p>
      </dgm:t>
    </dgm:pt>
    <dgm:pt modelId="{3C49591A-013B-AA4D-93DD-255115A9A635}">
      <dgm:prSet/>
      <dgm:spPr/>
      <dgm:t>
        <a:bodyPr/>
        <a:lstStyle/>
        <a:p>
          <a:pPr rtl="0"/>
          <a:r>
            <a:rPr lang="en-US" smtClean="0"/>
            <a:t>Value added</a:t>
          </a:r>
          <a:endParaRPr lang="en-US"/>
        </a:p>
      </dgm:t>
    </dgm:pt>
    <dgm:pt modelId="{60042F42-0354-0B45-83E8-59A5D501C294}" type="parTrans" cxnId="{26D66AFB-59A5-6746-BDC2-9C48E070BC4A}">
      <dgm:prSet/>
      <dgm:spPr/>
      <dgm:t>
        <a:bodyPr/>
        <a:lstStyle/>
        <a:p>
          <a:endParaRPr lang="en-US"/>
        </a:p>
      </dgm:t>
    </dgm:pt>
    <dgm:pt modelId="{85E89601-363F-A14F-BDA6-2D9648CBB853}" type="sibTrans" cxnId="{26D66AFB-59A5-6746-BDC2-9C48E070BC4A}">
      <dgm:prSet/>
      <dgm:spPr/>
      <dgm:t>
        <a:bodyPr/>
        <a:lstStyle/>
        <a:p>
          <a:endParaRPr lang="en-US"/>
        </a:p>
      </dgm:t>
    </dgm:pt>
    <dgm:pt modelId="{8A228CAC-0C8B-0B43-8AC6-A3AC1C794D06}">
      <dgm:prSet/>
      <dgm:spPr/>
      <dgm:t>
        <a:bodyPr/>
        <a:lstStyle/>
        <a:p>
          <a:pPr rtl="0"/>
          <a:r>
            <a:rPr lang="en-US" dirty="0" smtClean="0"/>
            <a:t>Amount of value added by the outcome to the agency’s asset management program</a:t>
          </a:r>
          <a:endParaRPr lang="en-US" dirty="0"/>
        </a:p>
      </dgm:t>
    </dgm:pt>
    <dgm:pt modelId="{63370B53-6AE8-3A4E-BE64-12AC93221268}" type="parTrans" cxnId="{4CC3E009-040C-6843-8C96-AB37E3C610D5}">
      <dgm:prSet/>
      <dgm:spPr/>
      <dgm:t>
        <a:bodyPr/>
        <a:lstStyle/>
        <a:p>
          <a:endParaRPr lang="en-US"/>
        </a:p>
      </dgm:t>
    </dgm:pt>
    <dgm:pt modelId="{EB061EA9-53EB-7644-A421-5FD1EBE0F275}" type="sibTrans" cxnId="{4CC3E009-040C-6843-8C96-AB37E3C610D5}">
      <dgm:prSet/>
      <dgm:spPr/>
      <dgm:t>
        <a:bodyPr/>
        <a:lstStyle/>
        <a:p>
          <a:endParaRPr lang="en-US"/>
        </a:p>
      </dgm:t>
    </dgm:pt>
    <dgm:pt modelId="{0E9C0D80-7F06-3649-B1E8-EB643DB63052}" type="pres">
      <dgm:prSet presAssocID="{D4313A4C-C38D-D047-B80D-4DE8B59A152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B85803-32AA-DA4B-9960-EAE842D45BA0}" type="pres">
      <dgm:prSet presAssocID="{E73F52B4-F633-1B47-92D8-C875F4E93020}" presName="parentLin" presStyleCnt="0"/>
      <dgm:spPr/>
    </dgm:pt>
    <dgm:pt modelId="{E9375FF6-F134-0F42-9FDC-850433F99F48}" type="pres">
      <dgm:prSet presAssocID="{E73F52B4-F633-1B47-92D8-C875F4E9302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09787FB-7747-2C48-AB46-02174599E5D8}" type="pres">
      <dgm:prSet presAssocID="{E73F52B4-F633-1B47-92D8-C875F4E9302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86B0A1-B65B-EB4B-B936-AC9419C63B45}" type="pres">
      <dgm:prSet presAssocID="{E73F52B4-F633-1B47-92D8-C875F4E93020}" presName="negativeSpace" presStyleCnt="0"/>
      <dgm:spPr/>
    </dgm:pt>
    <dgm:pt modelId="{E9199C52-9E3F-8548-8586-6BCB460A7076}" type="pres">
      <dgm:prSet presAssocID="{E73F52B4-F633-1B47-92D8-C875F4E9302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DFAB96-90D3-DC44-86C0-A9C276D7AC22}" type="pres">
      <dgm:prSet presAssocID="{22299182-0F24-8840-958A-2A9251DEFC41}" presName="spaceBetweenRectangles" presStyleCnt="0"/>
      <dgm:spPr/>
    </dgm:pt>
    <dgm:pt modelId="{EBAEA092-167D-7049-B24E-16634042C68F}" type="pres">
      <dgm:prSet presAssocID="{5C1C246C-EF3F-E94F-852B-FA97AFB05950}" presName="parentLin" presStyleCnt="0"/>
      <dgm:spPr/>
    </dgm:pt>
    <dgm:pt modelId="{3E26215B-ACC8-ED4D-AD1F-927E7F7654AC}" type="pres">
      <dgm:prSet presAssocID="{5C1C246C-EF3F-E94F-852B-FA97AFB0595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5B27D37-BE75-9A46-B59B-5AE1F6811B97}" type="pres">
      <dgm:prSet presAssocID="{5C1C246C-EF3F-E94F-852B-FA97AFB0595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57FAC-764A-C149-9052-1FF874D2BAAE}" type="pres">
      <dgm:prSet presAssocID="{5C1C246C-EF3F-E94F-852B-FA97AFB05950}" presName="negativeSpace" presStyleCnt="0"/>
      <dgm:spPr/>
    </dgm:pt>
    <dgm:pt modelId="{54F03D96-1C89-D342-A681-34E966180CD7}" type="pres">
      <dgm:prSet presAssocID="{5C1C246C-EF3F-E94F-852B-FA97AFB05950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1F4F3-3D2B-A54F-9C09-A6061F6B0A4D}" type="pres">
      <dgm:prSet presAssocID="{2E4562EB-25B5-D84A-AF7C-A030E1E65F8C}" presName="spaceBetweenRectangles" presStyleCnt="0"/>
      <dgm:spPr/>
    </dgm:pt>
    <dgm:pt modelId="{000B7C72-0829-5941-B06A-C9D5FFE8851A}" type="pres">
      <dgm:prSet presAssocID="{3C49591A-013B-AA4D-93DD-255115A9A635}" presName="parentLin" presStyleCnt="0"/>
      <dgm:spPr/>
    </dgm:pt>
    <dgm:pt modelId="{013EAF4B-139B-DE43-BA9F-6DAE2A4C5580}" type="pres">
      <dgm:prSet presAssocID="{3C49591A-013B-AA4D-93DD-255115A9A635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A00E9DE-73A8-8D49-82DD-128AB63A27AC}" type="pres">
      <dgm:prSet presAssocID="{3C49591A-013B-AA4D-93DD-255115A9A63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83DBA-53E5-7B40-AFB5-8DB9BF71475C}" type="pres">
      <dgm:prSet presAssocID="{3C49591A-013B-AA4D-93DD-255115A9A635}" presName="negativeSpace" presStyleCnt="0"/>
      <dgm:spPr/>
    </dgm:pt>
    <dgm:pt modelId="{1273CAE6-0AEA-654B-9C9A-1AD3606E16AA}" type="pres">
      <dgm:prSet presAssocID="{3C49591A-013B-AA4D-93DD-255115A9A63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566D48-9192-7044-9BEA-2F330CBE3C09}" type="presOf" srcId="{8A228CAC-0C8B-0B43-8AC6-A3AC1C794D06}" destId="{1273CAE6-0AEA-654B-9C9A-1AD3606E16AA}" srcOrd="0" destOrd="0" presId="urn:microsoft.com/office/officeart/2005/8/layout/list1"/>
    <dgm:cxn modelId="{7165A59B-185C-F548-9D52-ECACE641686E}" type="presOf" srcId="{5C1C246C-EF3F-E94F-852B-FA97AFB05950}" destId="{3E26215B-ACC8-ED4D-AD1F-927E7F7654AC}" srcOrd="0" destOrd="0" presId="urn:microsoft.com/office/officeart/2005/8/layout/list1"/>
    <dgm:cxn modelId="{6BF8E39F-22E4-964B-BEEA-E536FCF3761C}" type="presOf" srcId="{C2958B42-3F62-434E-9643-052A0E470890}" destId="{E9199C52-9E3F-8548-8586-6BCB460A7076}" srcOrd="0" destOrd="0" presId="urn:microsoft.com/office/officeart/2005/8/layout/list1"/>
    <dgm:cxn modelId="{86843EA7-8B23-754A-B883-E7B7BF023D2E}" srcId="{D4313A4C-C38D-D047-B80D-4DE8B59A1529}" destId="{5C1C246C-EF3F-E94F-852B-FA97AFB05950}" srcOrd="1" destOrd="0" parTransId="{09DCE00A-8C7A-D44E-8AE8-A66F5C2A3228}" sibTransId="{2E4562EB-25B5-D84A-AF7C-A030E1E65F8C}"/>
    <dgm:cxn modelId="{95F8720E-4B62-6049-8392-E9F22A04C2F9}" type="presOf" srcId="{D4313A4C-C38D-D047-B80D-4DE8B59A1529}" destId="{0E9C0D80-7F06-3649-B1E8-EB643DB63052}" srcOrd="0" destOrd="0" presId="urn:microsoft.com/office/officeart/2005/8/layout/list1"/>
    <dgm:cxn modelId="{7284E0CC-7F0C-DA48-B0FD-06FB9BA3CC6D}" srcId="{E73F52B4-F633-1B47-92D8-C875F4E93020}" destId="{C2958B42-3F62-434E-9643-052A0E470890}" srcOrd="0" destOrd="0" parTransId="{B66786FE-4E1B-6141-BD71-2B7AF6E1C714}" sibTransId="{7A8F165E-F826-4D4C-8390-FCC3095AA0F5}"/>
    <dgm:cxn modelId="{848B3FAF-1620-9747-A84F-E74899948209}" type="presOf" srcId="{3C49591A-013B-AA4D-93DD-255115A9A635}" destId="{0A00E9DE-73A8-8D49-82DD-128AB63A27AC}" srcOrd="1" destOrd="0" presId="urn:microsoft.com/office/officeart/2005/8/layout/list1"/>
    <dgm:cxn modelId="{58331B6D-46F8-354E-99B8-B6DBC1926361}" srcId="{5C1C246C-EF3F-E94F-852B-FA97AFB05950}" destId="{38680538-3899-134A-9869-5EDAD0A62D87}" srcOrd="0" destOrd="0" parTransId="{EA8DC6F3-2E28-AD47-9D5A-3CA35EE91EAB}" sibTransId="{153D2C30-4517-4848-8DFA-0DCA7C5A2420}"/>
    <dgm:cxn modelId="{C20DA58D-3F2F-EB4E-8A59-4EDBCA0307CE}" srcId="{D4313A4C-C38D-D047-B80D-4DE8B59A1529}" destId="{E73F52B4-F633-1B47-92D8-C875F4E93020}" srcOrd="0" destOrd="0" parTransId="{636CFFA3-9381-1E4C-889B-51CA5EF02480}" sibTransId="{22299182-0F24-8840-958A-2A9251DEFC41}"/>
    <dgm:cxn modelId="{26D66AFB-59A5-6746-BDC2-9C48E070BC4A}" srcId="{D4313A4C-C38D-D047-B80D-4DE8B59A1529}" destId="{3C49591A-013B-AA4D-93DD-255115A9A635}" srcOrd="2" destOrd="0" parTransId="{60042F42-0354-0B45-83E8-59A5D501C294}" sibTransId="{85E89601-363F-A14F-BDA6-2D9648CBB853}"/>
    <dgm:cxn modelId="{4CC3E009-040C-6843-8C96-AB37E3C610D5}" srcId="{3C49591A-013B-AA4D-93DD-255115A9A635}" destId="{8A228CAC-0C8B-0B43-8AC6-A3AC1C794D06}" srcOrd="0" destOrd="0" parTransId="{63370B53-6AE8-3A4E-BE64-12AC93221268}" sibTransId="{EB061EA9-53EB-7644-A421-5FD1EBE0F275}"/>
    <dgm:cxn modelId="{C9CB94B5-51EB-B04C-B3AF-00A9CC299E23}" type="presOf" srcId="{E73F52B4-F633-1B47-92D8-C875F4E93020}" destId="{D09787FB-7747-2C48-AB46-02174599E5D8}" srcOrd="1" destOrd="0" presId="urn:microsoft.com/office/officeart/2005/8/layout/list1"/>
    <dgm:cxn modelId="{EEEA8543-F633-974A-91F8-F748D4BE953A}" type="presOf" srcId="{E73F52B4-F633-1B47-92D8-C875F4E93020}" destId="{E9375FF6-F134-0F42-9FDC-850433F99F48}" srcOrd="0" destOrd="0" presId="urn:microsoft.com/office/officeart/2005/8/layout/list1"/>
    <dgm:cxn modelId="{F0E3AF98-0DFE-BB43-A1B0-A8C44039C5A5}" type="presOf" srcId="{3C49591A-013B-AA4D-93DD-255115A9A635}" destId="{013EAF4B-139B-DE43-BA9F-6DAE2A4C5580}" srcOrd="0" destOrd="0" presId="urn:microsoft.com/office/officeart/2005/8/layout/list1"/>
    <dgm:cxn modelId="{34F6161F-E568-1A48-A866-C2072D2A37AC}" type="presOf" srcId="{5C1C246C-EF3F-E94F-852B-FA97AFB05950}" destId="{C5B27D37-BE75-9A46-B59B-5AE1F6811B97}" srcOrd="1" destOrd="0" presId="urn:microsoft.com/office/officeart/2005/8/layout/list1"/>
    <dgm:cxn modelId="{C115BFFA-98AB-304C-AD24-3D1D4894DCB1}" type="presOf" srcId="{38680538-3899-134A-9869-5EDAD0A62D87}" destId="{54F03D96-1C89-D342-A681-34E966180CD7}" srcOrd="0" destOrd="0" presId="urn:microsoft.com/office/officeart/2005/8/layout/list1"/>
    <dgm:cxn modelId="{0B0DDEA3-43D7-AC43-A7ED-C47B35ECF4C9}" type="presParOf" srcId="{0E9C0D80-7F06-3649-B1E8-EB643DB63052}" destId="{A6B85803-32AA-DA4B-9960-EAE842D45BA0}" srcOrd="0" destOrd="0" presId="urn:microsoft.com/office/officeart/2005/8/layout/list1"/>
    <dgm:cxn modelId="{2EE0EDA9-4DEE-8C41-BB98-21C8BDFFA2B5}" type="presParOf" srcId="{A6B85803-32AA-DA4B-9960-EAE842D45BA0}" destId="{E9375FF6-F134-0F42-9FDC-850433F99F48}" srcOrd="0" destOrd="0" presId="urn:microsoft.com/office/officeart/2005/8/layout/list1"/>
    <dgm:cxn modelId="{6F57E894-5B50-F241-8427-0F485D325BCB}" type="presParOf" srcId="{A6B85803-32AA-DA4B-9960-EAE842D45BA0}" destId="{D09787FB-7747-2C48-AB46-02174599E5D8}" srcOrd="1" destOrd="0" presId="urn:microsoft.com/office/officeart/2005/8/layout/list1"/>
    <dgm:cxn modelId="{74631AAA-A5AE-A644-A138-CCD181853232}" type="presParOf" srcId="{0E9C0D80-7F06-3649-B1E8-EB643DB63052}" destId="{4F86B0A1-B65B-EB4B-B936-AC9419C63B45}" srcOrd="1" destOrd="0" presId="urn:microsoft.com/office/officeart/2005/8/layout/list1"/>
    <dgm:cxn modelId="{188F9439-6192-2645-A69C-D5522B9F34DB}" type="presParOf" srcId="{0E9C0D80-7F06-3649-B1E8-EB643DB63052}" destId="{E9199C52-9E3F-8548-8586-6BCB460A7076}" srcOrd="2" destOrd="0" presId="urn:microsoft.com/office/officeart/2005/8/layout/list1"/>
    <dgm:cxn modelId="{C2DFDF78-95B0-9A42-99F8-17A55AB28337}" type="presParOf" srcId="{0E9C0D80-7F06-3649-B1E8-EB643DB63052}" destId="{C8DFAB96-90D3-DC44-86C0-A9C276D7AC22}" srcOrd="3" destOrd="0" presId="urn:microsoft.com/office/officeart/2005/8/layout/list1"/>
    <dgm:cxn modelId="{4DB6BD87-6FED-DD4B-BE8E-37120DF8EE77}" type="presParOf" srcId="{0E9C0D80-7F06-3649-B1E8-EB643DB63052}" destId="{EBAEA092-167D-7049-B24E-16634042C68F}" srcOrd="4" destOrd="0" presId="urn:microsoft.com/office/officeart/2005/8/layout/list1"/>
    <dgm:cxn modelId="{EE7DF424-663F-FE49-A129-6FCB2C3BB022}" type="presParOf" srcId="{EBAEA092-167D-7049-B24E-16634042C68F}" destId="{3E26215B-ACC8-ED4D-AD1F-927E7F7654AC}" srcOrd="0" destOrd="0" presId="urn:microsoft.com/office/officeart/2005/8/layout/list1"/>
    <dgm:cxn modelId="{45116117-C0A0-6140-AD16-AAB0D0D4846B}" type="presParOf" srcId="{EBAEA092-167D-7049-B24E-16634042C68F}" destId="{C5B27D37-BE75-9A46-B59B-5AE1F6811B97}" srcOrd="1" destOrd="0" presId="urn:microsoft.com/office/officeart/2005/8/layout/list1"/>
    <dgm:cxn modelId="{355022FE-408A-9941-A225-865EF15B3690}" type="presParOf" srcId="{0E9C0D80-7F06-3649-B1E8-EB643DB63052}" destId="{17757FAC-764A-C149-9052-1FF874D2BAAE}" srcOrd="5" destOrd="0" presId="urn:microsoft.com/office/officeart/2005/8/layout/list1"/>
    <dgm:cxn modelId="{CA947BB3-78A9-1045-94DD-6F975E12E0A4}" type="presParOf" srcId="{0E9C0D80-7F06-3649-B1E8-EB643DB63052}" destId="{54F03D96-1C89-D342-A681-34E966180CD7}" srcOrd="6" destOrd="0" presId="urn:microsoft.com/office/officeart/2005/8/layout/list1"/>
    <dgm:cxn modelId="{F970D754-D934-AD4A-B2E2-9DF7A75B3AF2}" type="presParOf" srcId="{0E9C0D80-7F06-3649-B1E8-EB643DB63052}" destId="{1491F4F3-3D2B-A54F-9C09-A6061F6B0A4D}" srcOrd="7" destOrd="0" presId="urn:microsoft.com/office/officeart/2005/8/layout/list1"/>
    <dgm:cxn modelId="{C72BE0ED-0B51-2947-94EE-82A36782DA17}" type="presParOf" srcId="{0E9C0D80-7F06-3649-B1E8-EB643DB63052}" destId="{000B7C72-0829-5941-B06A-C9D5FFE8851A}" srcOrd="8" destOrd="0" presId="urn:microsoft.com/office/officeart/2005/8/layout/list1"/>
    <dgm:cxn modelId="{47531BBC-DD5B-5E4E-A79C-1B5803FDD8CB}" type="presParOf" srcId="{000B7C72-0829-5941-B06A-C9D5FFE8851A}" destId="{013EAF4B-139B-DE43-BA9F-6DAE2A4C5580}" srcOrd="0" destOrd="0" presId="urn:microsoft.com/office/officeart/2005/8/layout/list1"/>
    <dgm:cxn modelId="{2E00D328-0297-5742-BFB0-5CBAD2C1CD6E}" type="presParOf" srcId="{000B7C72-0829-5941-B06A-C9D5FFE8851A}" destId="{0A00E9DE-73A8-8D49-82DD-128AB63A27AC}" srcOrd="1" destOrd="0" presId="urn:microsoft.com/office/officeart/2005/8/layout/list1"/>
    <dgm:cxn modelId="{773E4152-3EA3-6E4A-9853-24C389AE670C}" type="presParOf" srcId="{0E9C0D80-7F06-3649-B1E8-EB643DB63052}" destId="{09C83DBA-53E5-7B40-AFB5-8DB9BF71475C}" srcOrd="9" destOrd="0" presId="urn:microsoft.com/office/officeart/2005/8/layout/list1"/>
    <dgm:cxn modelId="{425FE2A4-FF68-3F4C-B078-45A517EE64C1}" type="presParOf" srcId="{0E9C0D80-7F06-3649-B1E8-EB643DB63052}" destId="{1273CAE6-0AEA-654B-9C9A-1AD3606E16A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4AB4E-EEC0-44A7-81A1-E3E322945FF8}">
      <dsp:nvSpPr>
        <dsp:cNvPr id="0" name=""/>
        <dsp:cNvSpPr/>
      </dsp:nvSpPr>
      <dsp:spPr>
        <a:xfrm>
          <a:off x="0" y="320818"/>
          <a:ext cx="8763000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106" tIns="374904" rIns="680106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 strategic and systematic process of operating, maintaining, upgrading and expanding physical assets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Throughout their lifecycle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Quantified using the AASHTO TAM Maturity scale</a:t>
          </a:r>
          <a:endParaRPr lang="en-US" sz="1800" kern="1200" dirty="0"/>
        </a:p>
      </dsp:txBody>
      <dsp:txXfrm>
        <a:off x="0" y="320818"/>
        <a:ext cx="8763000" cy="1587600"/>
      </dsp:txXfrm>
    </dsp:sp>
    <dsp:sp modelId="{CF9B83D3-9EBD-423D-9553-F8BCBB3D82F0}">
      <dsp:nvSpPr>
        <dsp:cNvPr id="0" name=""/>
        <dsp:cNvSpPr/>
      </dsp:nvSpPr>
      <dsp:spPr>
        <a:xfrm>
          <a:off x="438150" y="55138"/>
          <a:ext cx="61341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What is TAM?</a:t>
          </a:r>
          <a:endParaRPr lang="en-US" sz="1800" kern="1200"/>
        </a:p>
      </dsp:txBody>
      <dsp:txXfrm>
        <a:off x="464089" y="81077"/>
        <a:ext cx="6082222" cy="479482"/>
      </dsp:txXfrm>
    </dsp:sp>
    <dsp:sp modelId="{FD662198-C8D1-4C76-91FB-8777255CFA31}">
      <dsp:nvSpPr>
        <dsp:cNvPr id="0" name=""/>
        <dsp:cNvSpPr/>
      </dsp:nvSpPr>
      <dsp:spPr>
        <a:xfrm>
          <a:off x="0" y="2271298"/>
          <a:ext cx="8763000" cy="249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106" tIns="374904" rIns="680106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Uses evidence of success/failure from past experience to influence future practice</a:t>
          </a:r>
          <a:endParaRPr lang="en-US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Best available evidence</a:t>
          </a:r>
          <a:endParaRPr lang="en-US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Accumulated/documented evidence</a:t>
          </a:r>
          <a:endParaRPr lang="en-US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Systematic methods</a:t>
          </a:r>
          <a:endParaRPr lang="en-US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Practitioner input</a:t>
          </a:r>
          <a:endParaRPr lang="en-US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Rigorous “scientific” testing</a:t>
          </a:r>
          <a:endParaRPr lang="en-US" sz="1800" kern="1200" dirty="0"/>
        </a:p>
      </dsp:txBody>
      <dsp:txXfrm>
        <a:off x="0" y="2271298"/>
        <a:ext cx="8763000" cy="2494800"/>
      </dsp:txXfrm>
    </dsp:sp>
    <dsp:sp modelId="{8D085D88-A3D5-4D34-A5C3-D654F555803B}">
      <dsp:nvSpPr>
        <dsp:cNvPr id="0" name=""/>
        <dsp:cNvSpPr/>
      </dsp:nvSpPr>
      <dsp:spPr>
        <a:xfrm>
          <a:off x="438150" y="2005618"/>
          <a:ext cx="61341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What is an evidence-based approach?</a:t>
          </a:r>
          <a:endParaRPr lang="en-US" sz="1800" kern="1200" dirty="0"/>
        </a:p>
      </dsp:txBody>
      <dsp:txXfrm>
        <a:off x="464089" y="2031557"/>
        <a:ext cx="6082222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7BC7B-C8F8-4191-9391-1CC2917B215B}">
      <dsp:nvSpPr>
        <dsp:cNvPr id="0" name=""/>
        <dsp:cNvSpPr/>
      </dsp:nvSpPr>
      <dsp:spPr>
        <a:xfrm>
          <a:off x="76616" y="2153"/>
          <a:ext cx="2738177" cy="16429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Evidence-based design (EBD)</a:t>
          </a:r>
          <a:endParaRPr lang="en-US" sz="2800" kern="1200" dirty="0"/>
        </a:p>
      </dsp:txBody>
      <dsp:txXfrm>
        <a:off x="76616" y="2153"/>
        <a:ext cx="2738177" cy="1642906"/>
      </dsp:txXfrm>
    </dsp:sp>
    <dsp:sp modelId="{826BFF2D-6B59-4222-BFF6-761E9B0A47B8}">
      <dsp:nvSpPr>
        <dsp:cNvPr id="0" name=""/>
        <dsp:cNvSpPr/>
      </dsp:nvSpPr>
      <dsp:spPr>
        <a:xfrm>
          <a:off x="3088611" y="2153"/>
          <a:ext cx="2738177" cy="16429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Evidence-based decision making (EBDM)</a:t>
          </a:r>
          <a:endParaRPr lang="en-US" sz="2800" kern="1200" dirty="0"/>
        </a:p>
      </dsp:txBody>
      <dsp:txXfrm>
        <a:off x="3088611" y="2153"/>
        <a:ext cx="2738177" cy="1642906"/>
      </dsp:txXfrm>
    </dsp:sp>
    <dsp:sp modelId="{DCFA5529-B152-484C-A742-B281767C5E83}">
      <dsp:nvSpPr>
        <dsp:cNvPr id="0" name=""/>
        <dsp:cNvSpPr/>
      </dsp:nvSpPr>
      <dsp:spPr>
        <a:xfrm>
          <a:off x="6100606" y="2153"/>
          <a:ext cx="2738177" cy="16429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Evidence-based policy</a:t>
          </a:r>
          <a:endParaRPr lang="en-US" sz="2800" kern="1200" dirty="0"/>
        </a:p>
      </dsp:txBody>
      <dsp:txXfrm>
        <a:off x="6100606" y="2153"/>
        <a:ext cx="2738177" cy="1642906"/>
      </dsp:txXfrm>
    </dsp:sp>
    <dsp:sp modelId="{D6ADC718-F6EF-4D8A-8450-B9963B728466}">
      <dsp:nvSpPr>
        <dsp:cNvPr id="0" name=""/>
        <dsp:cNvSpPr/>
      </dsp:nvSpPr>
      <dsp:spPr>
        <a:xfrm>
          <a:off x="1582614" y="1918877"/>
          <a:ext cx="2738177" cy="16429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Evidence-based planning</a:t>
          </a:r>
          <a:endParaRPr lang="en-US" sz="2800" kern="1200" dirty="0"/>
        </a:p>
      </dsp:txBody>
      <dsp:txXfrm>
        <a:off x="1582614" y="1918877"/>
        <a:ext cx="2738177" cy="1642906"/>
      </dsp:txXfrm>
    </dsp:sp>
    <dsp:sp modelId="{69C1E623-D96A-4AB6-B4FE-DF3A17C2918F}">
      <dsp:nvSpPr>
        <dsp:cNvPr id="0" name=""/>
        <dsp:cNvSpPr/>
      </dsp:nvSpPr>
      <dsp:spPr>
        <a:xfrm>
          <a:off x="4594608" y="1918877"/>
          <a:ext cx="2738177" cy="16429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Evidence-based management</a:t>
          </a:r>
          <a:endParaRPr lang="en-US" sz="2800" kern="1200" dirty="0"/>
        </a:p>
      </dsp:txBody>
      <dsp:txXfrm>
        <a:off x="4594608" y="1918877"/>
        <a:ext cx="2738177" cy="16429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199C52-9E3F-8548-8586-6BCB460A7076}">
      <dsp:nvSpPr>
        <dsp:cNvPr id="0" name=""/>
        <dsp:cNvSpPr/>
      </dsp:nvSpPr>
      <dsp:spPr>
        <a:xfrm>
          <a:off x="0" y="310138"/>
          <a:ext cx="87630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106" tIns="333248" rIns="68010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/>
            <a:t>Percentage of record completeness</a:t>
          </a:r>
          <a:endParaRPr lang="en-US" sz="1600" kern="1200"/>
        </a:p>
      </dsp:txBody>
      <dsp:txXfrm>
        <a:off x="0" y="310138"/>
        <a:ext cx="8763000" cy="680400"/>
      </dsp:txXfrm>
    </dsp:sp>
    <dsp:sp modelId="{D09787FB-7747-2C48-AB46-02174599E5D8}">
      <dsp:nvSpPr>
        <dsp:cNvPr id="0" name=""/>
        <dsp:cNvSpPr/>
      </dsp:nvSpPr>
      <dsp:spPr>
        <a:xfrm>
          <a:off x="438150" y="73978"/>
          <a:ext cx="613410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Level of completeness</a:t>
          </a:r>
          <a:endParaRPr lang="en-US" sz="1600" kern="1200"/>
        </a:p>
      </dsp:txBody>
      <dsp:txXfrm>
        <a:off x="461207" y="97035"/>
        <a:ext cx="6087986" cy="426206"/>
      </dsp:txXfrm>
    </dsp:sp>
    <dsp:sp modelId="{54F03D96-1C89-D342-A681-34E966180CD7}">
      <dsp:nvSpPr>
        <dsp:cNvPr id="0" name=""/>
        <dsp:cNvSpPr/>
      </dsp:nvSpPr>
      <dsp:spPr>
        <a:xfrm>
          <a:off x="0" y="1313098"/>
          <a:ext cx="87630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106" tIns="333248" rIns="68010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Reporting agency’s confidence that the intervention led to a particular outcome</a:t>
          </a:r>
          <a:endParaRPr lang="en-US" sz="1600" kern="1200" dirty="0"/>
        </a:p>
      </dsp:txBody>
      <dsp:txXfrm>
        <a:off x="0" y="1313098"/>
        <a:ext cx="8763000" cy="680400"/>
      </dsp:txXfrm>
    </dsp:sp>
    <dsp:sp modelId="{C5B27D37-BE75-9A46-B59B-5AE1F6811B97}">
      <dsp:nvSpPr>
        <dsp:cNvPr id="0" name=""/>
        <dsp:cNvSpPr/>
      </dsp:nvSpPr>
      <dsp:spPr>
        <a:xfrm>
          <a:off x="438150" y="1076938"/>
          <a:ext cx="613410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Confidence level</a:t>
          </a:r>
          <a:endParaRPr lang="en-US" sz="1600" kern="1200"/>
        </a:p>
      </dsp:txBody>
      <dsp:txXfrm>
        <a:off x="461207" y="1099995"/>
        <a:ext cx="6087986" cy="426206"/>
      </dsp:txXfrm>
    </dsp:sp>
    <dsp:sp modelId="{1273CAE6-0AEA-654B-9C9A-1AD3606E16AA}">
      <dsp:nvSpPr>
        <dsp:cNvPr id="0" name=""/>
        <dsp:cNvSpPr/>
      </dsp:nvSpPr>
      <dsp:spPr>
        <a:xfrm>
          <a:off x="0" y="2316058"/>
          <a:ext cx="87630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106" tIns="333248" rIns="680106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Amount of value added by the outcome to the agency’s asset management program</a:t>
          </a:r>
          <a:endParaRPr lang="en-US" sz="1600" kern="1200" dirty="0"/>
        </a:p>
      </dsp:txBody>
      <dsp:txXfrm>
        <a:off x="0" y="2316058"/>
        <a:ext cx="8763000" cy="907200"/>
      </dsp:txXfrm>
    </dsp:sp>
    <dsp:sp modelId="{0A00E9DE-73A8-8D49-82DD-128AB63A27AC}">
      <dsp:nvSpPr>
        <dsp:cNvPr id="0" name=""/>
        <dsp:cNvSpPr/>
      </dsp:nvSpPr>
      <dsp:spPr>
        <a:xfrm>
          <a:off x="438150" y="2079898"/>
          <a:ext cx="613410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1854" tIns="0" rIns="231854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Value added</a:t>
          </a:r>
          <a:endParaRPr lang="en-US" sz="1600" kern="1200"/>
        </a:p>
      </dsp:txBody>
      <dsp:txXfrm>
        <a:off x="461207" y="2102955"/>
        <a:ext cx="608798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6B21E-F71F-48F7-B4A1-CFDF67F71F52}" type="datetimeFigureOut">
              <a:rPr lang="en-US" smtClean="0"/>
              <a:t>3/25/14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B3307-F2AB-4C36-B48A-6B456D34A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91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7272E-013B-BF4D-B919-BA743CB0E402}" type="datetimeFigureOut">
              <a:rPr lang="en-US" smtClean="0"/>
              <a:t>3/25/14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6E3DC-9754-0442-BD49-EBBE4F0D4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49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Initial – Often a lack of motivation to improve</a:t>
            </a:r>
          </a:p>
          <a:p>
            <a:r>
              <a:rPr lang="en-US" dirty="0" smtClean="0"/>
              <a:t>Awakening – There is often a reliance on</a:t>
            </a:r>
            <a:r>
              <a:rPr lang="en-US" baseline="0" dirty="0" smtClean="0"/>
              <a:t> the heroic efforts of one individual</a:t>
            </a:r>
          </a:p>
          <a:p>
            <a:r>
              <a:rPr lang="en-US" baseline="0" dirty="0" smtClean="0"/>
              <a:t>Structured – Development of processes and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6E3DC-9754-0442-BD49-EBBE4F0D44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70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Healthcare</a:t>
            </a:r>
            <a:r>
              <a:rPr lang="en-US" baseline="0" dirty="0" smtClean="0"/>
              <a:t> (</a:t>
            </a:r>
            <a:r>
              <a:rPr lang="en-US" dirty="0" smtClean="0"/>
              <a:t>Designing “healing environments”); social policy;</a:t>
            </a:r>
            <a:r>
              <a:rPr lang="en-US" baseline="0" dirty="0" smtClean="0"/>
              <a:t> e</a:t>
            </a:r>
            <a:r>
              <a:rPr lang="en-US" dirty="0" smtClean="0"/>
              <a:t>ducation;</a:t>
            </a:r>
            <a:r>
              <a:rPr lang="en-US" baseline="0" dirty="0" smtClean="0"/>
              <a:t> o</a:t>
            </a:r>
            <a:r>
              <a:rPr lang="en-US" dirty="0" smtClean="0"/>
              <a:t>rganizational management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6E3DC-9754-0442-BD49-EBBE4F0D44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82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TRID = Transportation Research</a:t>
            </a:r>
            <a:r>
              <a:rPr lang="en-US" baseline="0" dirty="0" smtClean="0"/>
              <a:t> Board Database</a:t>
            </a:r>
          </a:p>
          <a:p>
            <a:r>
              <a:rPr lang="en-US" dirty="0" smtClean="0"/>
              <a:t>Other =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 of “other” categories: health effects, freight movement, and multimodal transportation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6E3DC-9754-0442-BD49-EBBE4F0D44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22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 on the work highlighted by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Briner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(17)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evidence-based management, the research team has developed a hybrid framework (derived from PICO and CIMO) called PICMO.</a:t>
            </a:r>
            <a:r>
              <a:rPr lang="en-US" sz="1400" dirty="0" smtClean="0">
                <a:effectLst/>
              </a:rPr>
              <a:t>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6E3DC-9754-0442-BD49-EBBE4F0D44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47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6E3DC-9754-0442-BD49-EBBE4F0D44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1)</a:t>
            </a:r>
            <a:r>
              <a:rPr lang="en-US" baseline="0" dirty="0" smtClean="0"/>
              <a:t> </a:t>
            </a:r>
            <a:r>
              <a:rPr lang="en-US" dirty="0" smtClean="0"/>
              <a:t>(e.g. searching all program-level interventions by DOTs)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2) and instead allowing them to pull their name from a stored list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Searching keywords in any part of the record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relieving users from entering their contact information each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6E3DC-9754-0442-BD49-EBBE4F0D44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0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71863" y="1077913"/>
            <a:ext cx="5653087" cy="1470025"/>
          </a:xfrm>
          <a:effectLst/>
        </p:spPr>
        <p:txBody>
          <a:bodyPr/>
          <a:lstStyle>
            <a:lvl1pPr algn="ct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70338" y="3019425"/>
            <a:ext cx="4654550" cy="10160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0"/>
            <a:ext cx="2190750" cy="6230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419850" cy="6230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563"/>
            <a:ext cx="4305300" cy="503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98563"/>
            <a:ext cx="4305300" cy="503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98563"/>
            <a:ext cx="876300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7463" y="6543675"/>
            <a:ext cx="403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86141BEF-9C5A-4B3D-A12F-B19EB27E5E32}" type="slidenum">
              <a:rPr lang="en-US" sz="1000">
                <a:cs typeface="+mn-cs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000"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bg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 sz="2600">
          <a:solidFill>
            <a:schemeClr val="bg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bg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 sz="2200">
          <a:solidFill>
            <a:schemeClr val="bg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bg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000" dirty="0" smtClean="0"/>
              <a:t>Prototype Evidence-based Database for</a:t>
            </a:r>
            <a:br>
              <a:rPr lang="en-US" sz="3000" dirty="0" smtClean="0"/>
            </a:br>
            <a:r>
              <a:rPr lang="en-US" sz="3000" dirty="0" smtClean="0"/>
              <a:t>Transportation Asset Management 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3276600"/>
            <a:ext cx="5638800" cy="1552575"/>
          </a:xfrm>
        </p:spPr>
        <p:txBody>
          <a:bodyPr/>
          <a:lstStyle/>
          <a:p>
            <a:r>
              <a:rPr lang="en-US" sz="2000" dirty="0" err="1" smtClean="0"/>
              <a:t>Janille</a:t>
            </a:r>
            <a:r>
              <a:rPr lang="en-US" sz="2000" dirty="0" smtClean="0"/>
              <a:t> Smith-Colin, Infrastructure Research Group</a:t>
            </a:r>
          </a:p>
          <a:p>
            <a:endParaRPr lang="en-US" sz="2000" dirty="0" smtClean="0"/>
          </a:p>
          <a:p>
            <a:r>
              <a:rPr lang="en-US" sz="2000" dirty="0" smtClean="0"/>
              <a:t>2014 UTC Conference for the Southeastern Region</a:t>
            </a:r>
          </a:p>
          <a:p>
            <a:r>
              <a:rPr lang="en-US" sz="2000" dirty="0" smtClean="0"/>
              <a:t>March 25th, 2014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PICMO – Evidence Framework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872521"/>
              </p:ext>
            </p:extLst>
          </p:nvPr>
        </p:nvGraphicFramePr>
        <p:xfrm>
          <a:off x="304800" y="1295400"/>
          <a:ext cx="8458199" cy="4804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9231"/>
                <a:gridCol w="3152168"/>
                <a:gridCol w="3576800"/>
              </a:tblGrid>
              <a:tr h="45570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Framework</a:t>
                      </a:r>
                      <a:endParaRPr lang="en-US" sz="2000" dirty="0"/>
                    </a:p>
                  </a:txBody>
                  <a:tcPr marL="166945" marR="166945" marT="71547" marB="71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Assessment Questions</a:t>
                      </a:r>
                      <a:endParaRPr lang="en-US" sz="2000" dirty="0"/>
                    </a:p>
                  </a:txBody>
                  <a:tcPr marL="166945" marR="166945" marT="71547" marB="71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Sample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Application</a:t>
                      </a:r>
                      <a:endParaRPr lang="en-US" sz="2000" dirty="0"/>
                    </a:p>
                  </a:txBody>
                  <a:tcPr marL="166945" marR="166945" marT="71547" marB="71547"/>
                </a:tc>
              </a:tr>
              <a:tr h="5691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</a:p>
                    <a:p>
                      <a:pPr algn="ctr"/>
                      <a:r>
                        <a:rPr lang="en-US" sz="1400" dirty="0" smtClean="0"/>
                        <a:t>Problem</a:t>
                      </a:r>
                      <a:endParaRPr lang="en-US" sz="1400" dirty="0"/>
                    </a:p>
                  </a:txBody>
                  <a:tcPr marL="166945" marR="166945" marT="71547" marB="715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What problem was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solved?; What asset was impacted?</a:t>
                      </a:r>
                      <a:endParaRPr lang="en-US" sz="1400" dirty="0"/>
                    </a:p>
                  </a:txBody>
                  <a:tcPr marL="166945" marR="166945" marT="71547" marB="715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r>
                        <a:rPr lang="en-US" sz="1400" baseline="0" dirty="0" smtClean="0"/>
                        <a:t> clear understanding of agency ability to implement TAM</a:t>
                      </a:r>
                      <a:endParaRPr lang="en-US" sz="1400" dirty="0"/>
                    </a:p>
                  </a:txBody>
                  <a:tcPr marL="166945" marR="166945" marT="71547" marB="71547"/>
                </a:tc>
              </a:tr>
              <a:tr h="5691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</a:t>
                      </a:r>
                    </a:p>
                    <a:p>
                      <a:pPr algn="ctr"/>
                      <a:r>
                        <a:rPr lang="en-US" sz="1400" dirty="0" smtClean="0"/>
                        <a:t>Intervention</a:t>
                      </a:r>
                      <a:endParaRPr lang="en-US" sz="1400" dirty="0"/>
                    </a:p>
                  </a:txBody>
                  <a:tcPr marL="166945" marR="166945" marT="71547" marB="715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What intervention</a:t>
                      </a:r>
                      <a:r>
                        <a:rPr lang="en-US" sz="1400" baseline="0" dirty="0" smtClean="0"/>
                        <a:t> was </a:t>
                      </a:r>
                      <a:r>
                        <a:rPr lang="en-US" sz="1400" dirty="0" smtClean="0"/>
                        <a:t>used to address the problem?</a:t>
                      </a:r>
                      <a:endParaRPr lang="en-US" sz="1400" dirty="0"/>
                    </a:p>
                  </a:txBody>
                  <a:tcPr marL="166945" marR="166945" marT="71547" marB="715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Complete inventory of roadway segments to identify needs and gaps</a:t>
                      </a:r>
                      <a:endParaRPr lang="en-US" sz="1400" dirty="0"/>
                    </a:p>
                  </a:txBody>
                  <a:tcPr marL="166945" marR="166945" marT="71547" marB="71547"/>
                </a:tc>
              </a:tr>
              <a:tr h="12161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</a:t>
                      </a:r>
                    </a:p>
                    <a:p>
                      <a:pPr algn="ctr"/>
                      <a:r>
                        <a:rPr lang="en-US" sz="1400" dirty="0" smtClean="0"/>
                        <a:t>Context</a:t>
                      </a:r>
                      <a:endParaRPr lang="en-US" sz="1400" dirty="0"/>
                    </a:p>
                  </a:txBody>
                  <a:tcPr marL="166945" marR="166945" marT="71547" marB="71547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What is the motivation for solving the problem ?;  particular relationships, institutional settings impacting  the outcome?</a:t>
                      </a:r>
                      <a:endParaRPr lang="en-US" sz="1400" dirty="0"/>
                    </a:p>
                  </a:txBody>
                  <a:tcPr marL="166945" marR="166945" marT="71547" marB="715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Agency</a:t>
                      </a:r>
                      <a:r>
                        <a:rPr lang="en-US" sz="1400" baseline="0" dirty="0" smtClean="0"/>
                        <a:t> desire to strategically manage assets given limited funding and comprehensive data</a:t>
                      </a:r>
                    </a:p>
                    <a:p>
                      <a:endParaRPr lang="en-US" sz="1400" baseline="0" dirty="0" smtClean="0"/>
                    </a:p>
                    <a:p>
                      <a:endParaRPr lang="en-US" sz="1400" dirty="0"/>
                    </a:p>
                  </a:txBody>
                  <a:tcPr marL="166945" marR="166945" marT="71547" marB="71547"/>
                </a:tc>
              </a:tr>
              <a:tr h="99505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</a:t>
                      </a:r>
                    </a:p>
                    <a:p>
                      <a:pPr algn="ctr"/>
                      <a:r>
                        <a:rPr lang="en-US" sz="1400" dirty="0" smtClean="0"/>
                        <a:t>Mechanisms</a:t>
                      </a:r>
                      <a:endParaRPr lang="en-US" sz="1400" dirty="0"/>
                    </a:p>
                  </a:txBody>
                  <a:tcPr marL="166945" marR="166945" marT="71547" marB="7154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What is the pathway through which impacts</a:t>
                      </a:r>
                      <a:r>
                        <a:rPr lang="en-US" sz="1400" baseline="0" dirty="0" smtClean="0"/>
                        <a:t> are observed?; rigorous testing method used?</a:t>
                      </a:r>
                      <a:endParaRPr lang="en-US" sz="1400" dirty="0"/>
                    </a:p>
                  </a:txBody>
                  <a:tcPr marL="166945" marR="166945" marT="71547" marB="7154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2-year</a:t>
                      </a:r>
                      <a:r>
                        <a:rPr lang="en-US" sz="1400" baseline="0" dirty="0" smtClean="0"/>
                        <a:t> pilot study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marL="166945" marR="166945" marT="71547" marB="71547"/>
                </a:tc>
              </a:tr>
              <a:tr h="99537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</a:t>
                      </a:r>
                    </a:p>
                    <a:p>
                      <a:pPr algn="ctr"/>
                      <a:r>
                        <a:rPr lang="en-US" sz="1400" dirty="0" smtClean="0"/>
                        <a:t>Outcomes</a:t>
                      </a:r>
                      <a:endParaRPr lang="en-US" sz="1400" dirty="0"/>
                    </a:p>
                  </a:txBody>
                  <a:tcPr marL="166945" marR="166945" marT="71547" marB="715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What are the (intended or unintended) effects of the intervention?;  How can effects be quantified?</a:t>
                      </a:r>
                      <a:endParaRPr lang="en-US" sz="1400" dirty="0"/>
                    </a:p>
                  </a:txBody>
                  <a:tcPr marL="166945" marR="166945" marT="71547" marB="715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Restructured TAM program development; asset condition improvement over</a:t>
                      </a:r>
                      <a:r>
                        <a:rPr lang="en-US" sz="1400" baseline="0" dirty="0" smtClean="0"/>
                        <a:t> six years</a:t>
                      </a:r>
                      <a:endParaRPr lang="en-US" sz="1400" dirty="0"/>
                    </a:p>
                  </a:txBody>
                  <a:tcPr marL="166945" marR="166945" marT="71547" marB="71547"/>
                </a:tc>
              </a:tr>
            </a:tbl>
          </a:graphicData>
        </a:graphic>
      </p:graphicFrame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522489"/>
              </p:ext>
            </p:extLst>
          </p:nvPr>
        </p:nvGraphicFramePr>
        <p:xfrm>
          <a:off x="304800" y="1295401"/>
          <a:ext cx="4881399" cy="48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9231"/>
                <a:gridCol w="3152168"/>
              </a:tblGrid>
              <a:tr h="45954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Framework</a:t>
                      </a:r>
                      <a:endParaRPr lang="en-US" sz="2000" dirty="0"/>
                    </a:p>
                  </a:txBody>
                  <a:tcPr marL="166945" marR="166945" marT="71547" marB="71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Assessment Questions</a:t>
                      </a:r>
                      <a:endParaRPr lang="en-US" sz="2000" dirty="0"/>
                    </a:p>
                  </a:txBody>
                  <a:tcPr marL="166945" marR="166945" marT="71547" marB="71547"/>
                </a:tc>
              </a:tr>
              <a:tr h="5698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</a:p>
                    <a:p>
                      <a:pPr algn="ctr"/>
                      <a:r>
                        <a:rPr lang="en-US" sz="1400" dirty="0" smtClean="0"/>
                        <a:t>Problem</a:t>
                      </a:r>
                      <a:endParaRPr lang="en-US" sz="1400" dirty="0"/>
                    </a:p>
                  </a:txBody>
                  <a:tcPr marL="166945" marR="166945" marT="71547" marB="71547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What problem was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solved? </a:t>
                      </a:r>
                    </a:p>
                    <a:p>
                      <a:r>
                        <a:rPr lang="en-US" sz="1400" dirty="0" smtClean="0"/>
                        <a:t>What asset was impacted?</a:t>
                      </a:r>
                      <a:endParaRPr lang="en-US" sz="1400" dirty="0"/>
                    </a:p>
                  </a:txBody>
                  <a:tcPr marL="166945" marR="166945" marT="71547" marB="71547"/>
                </a:tc>
              </a:tr>
              <a:tr h="5727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</a:t>
                      </a:r>
                    </a:p>
                    <a:p>
                      <a:pPr algn="ctr"/>
                      <a:r>
                        <a:rPr lang="en-US" sz="1400" dirty="0" smtClean="0"/>
                        <a:t>Intervention</a:t>
                      </a:r>
                      <a:endParaRPr lang="en-US" sz="1400" dirty="0"/>
                    </a:p>
                  </a:txBody>
                  <a:tcPr marL="166945" marR="166945" marT="71547" marB="715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What intervention</a:t>
                      </a:r>
                      <a:r>
                        <a:rPr lang="en-US" sz="1400" baseline="0" dirty="0" smtClean="0"/>
                        <a:t> was </a:t>
                      </a:r>
                      <a:r>
                        <a:rPr lang="en-US" sz="1400" dirty="0" smtClean="0"/>
                        <a:t>used to address the problem?</a:t>
                      </a:r>
                      <a:endParaRPr lang="en-US" sz="1400" dirty="0"/>
                    </a:p>
                  </a:txBody>
                  <a:tcPr marL="166945" marR="166945" marT="71547" marB="71547"/>
                </a:tc>
              </a:tr>
              <a:tr h="12173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</a:t>
                      </a:r>
                    </a:p>
                    <a:p>
                      <a:pPr algn="ctr"/>
                      <a:r>
                        <a:rPr lang="en-US" sz="1400" dirty="0" smtClean="0"/>
                        <a:t>Context</a:t>
                      </a:r>
                      <a:endParaRPr lang="en-US" sz="1400" dirty="0"/>
                    </a:p>
                  </a:txBody>
                  <a:tcPr marL="166945" marR="166945" marT="71547" marB="71547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What is the motivation for solving the problem ? </a:t>
                      </a:r>
                    </a:p>
                    <a:p>
                      <a:r>
                        <a:rPr lang="en-US" sz="1400" b="1" baseline="0" dirty="0" smtClean="0"/>
                        <a:t>What particular relationships, or institutional settings had an impact on the outcome?</a:t>
                      </a:r>
                      <a:endParaRPr lang="en-US" sz="1400" b="1" dirty="0"/>
                    </a:p>
                  </a:txBody>
                  <a:tcPr marL="166945" marR="166945" marT="71547" marB="71547"/>
                </a:tc>
              </a:tr>
              <a:tr h="9965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</a:t>
                      </a:r>
                    </a:p>
                    <a:p>
                      <a:pPr algn="ctr"/>
                      <a:r>
                        <a:rPr lang="en-US" sz="1400" dirty="0" smtClean="0"/>
                        <a:t>Mechanisms</a:t>
                      </a:r>
                      <a:endParaRPr lang="en-US" sz="1400" dirty="0"/>
                    </a:p>
                  </a:txBody>
                  <a:tcPr marL="166945" marR="166945" marT="71547" marB="7154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What is the pathway through which impacts</a:t>
                      </a:r>
                      <a:r>
                        <a:rPr lang="en-US" sz="1400" baseline="0" dirty="0" smtClean="0"/>
                        <a:t> are observed?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What testing method was used to evaluate the outcome?</a:t>
                      </a:r>
                      <a:endParaRPr lang="en-US" sz="1400" b="1" dirty="0"/>
                    </a:p>
                  </a:txBody>
                  <a:tcPr marL="166945" marR="166945" marT="71547" marB="71547"/>
                </a:tc>
              </a:tr>
              <a:tr h="98466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</a:t>
                      </a:r>
                    </a:p>
                    <a:p>
                      <a:pPr algn="ctr"/>
                      <a:r>
                        <a:rPr lang="en-US" sz="1400" dirty="0" smtClean="0"/>
                        <a:t>Outcomes</a:t>
                      </a:r>
                      <a:endParaRPr lang="en-US" sz="1400" dirty="0"/>
                    </a:p>
                  </a:txBody>
                  <a:tcPr marL="166945" marR="166945" marT="71547" marB="715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What are the effects of the intervention? </a:t>
                      </a:r>
                    </a:p>
                    <a:p>
                      <a:r>
                        <a:rPr lang="en-US" sz="1400" b="1" dirty="0" smtClean="0"/>
                        <a:t>How are effects quantified?</a:t>
                      </a:r>
                      <a:endParaRPr lang="en-US" sz="1400" b="1" dirty="0"/>
                    </a:p>
                  </a:txBody>
                  <a:tcPr marL="166945" marR="166945" marT="71547" marB="71547"/>
                </a:tc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6675747"/>
              </p:ext>
            </p:extLst>
          </p:nvPr>
        </p:nvGraphicFramePr>
        <p:xfrm>
          <a:off x="304800" y="1295401"/>
          <a:ext cx="1729231" cy="4805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9231"/>
              </a:tblGrid>
              <a:tr h="4525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Framework</a:t>
                      </a:r>
                      <a:endParaRPr lang="en-US" sz="2000" dirty="0"/>
                    </a:p>
                  </a:txBody>
                  <a:tcPr marL="166945" marR="166945" marT="71547" marB="71547"/>
                </a:tc>
              </a:tr>
              <a:tr h="5680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</a:t>
                      </a:r>
                    </a:p>
                    <a:p>
                      <a:pPr algn="ctr"/>
                      <a:r>
                        <a:rPr lang="en-US" sz="1400" dirty="0" smtClean="0"/>
                        <a:t>Problem</a:t>
                      </a:r>
                      <a:endParaRPr lang="en-US" sz="1400" dirty="0"/>
                    </a:p>
                  </a:txBody>
                  <a:tcPr marL="166945" marR="166945" marT="71547" marB="71547"/>
                </a:tc>
              </a:tr>
              <a:tr h="5706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</a:t>
                      </a:r>
                    </a:p>
                    <a:p>
                      <a:pPr algn="ctr"/>
                      <a:r>
                        <a:rPr lang="en-US" sz="1400" dirty="0" smtClean="0"/>
                        <a:t>Intervention</a:t>
                      </a:r>
                      <a:endParaRPr lang="en-US" sz="1400" dirty="0"/>
                    </a:p>
                  </a:txBody>
                  <a:tcPr marL="166945" marR="166945" marT="71547" marB="71547"/>
                </a:tc>
              </a:tr>
              <a:tr h="121943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</a:t>
                      </a:r>
                    </a:p>
                    <a:p>
                      <a:pPr algn="ctr"/>
                      <a:r>
                        <a:rPr lang="en-US" sz="1400" dirty="0" smtClean="0"/>
                        <a:t>Context</a:t>
                      </a:r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 marL="166945" marR="166945" marT="71547" marB="71547"/>
                </a:tc>
              </a:tr>
              <a:tr h="99347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</a:t>
                      </a:r>
                    </a:p>
                    <a:p>
                      <a:pPr algn="ctr"/>
                      <a:r>
                        <a:rPr lang="en-US" sz="1400" dirty="0" smtClean="0"/>
                        <a:t>Mechanisms</a:t>
                      </a:r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/>
                    </a:p>
                  </a:txBody>
                  <a:tcPr marL="166945" marR="166945" marT="71547" marB="71547"/>
                </a:tc>
              </a:tr>
              <a:tr h="9963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</a:t>
                      </a:r>
                    </a:p>
                    <a:p>
                      <a:pPr algn="ctr"/>
                      <a:r>
                        <a:rPr lang="en-US" sz="1400" dirty="0" smtClean="0"/>
                        <a:t>Outcomes</a:t>
                      </a:r>
                      <a:endParaRPr lang="en-US" sz="1400" dirty="0"/>
                    </a:p>
                  </a:txBody>
                  <a:tcPr marL="166945" marR="166945" marT="71547" marB="7154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Evidence-Based Database for TAM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8305800" cy="49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17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0"/>
            <a:ext cx="9144000" cy="304800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21733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 Entry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0500"/>
            <a:ext cx="9144000" cy="393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29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Database – Record Details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1676400"/>
            <a:ext cx="8991600" cy="222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36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Database – PICMO Details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55749"/>
            <a:ext cx="8991600" cy="253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14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Quality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815271"/>
              </p:ext>
            </p:extLst>
          </p:nvPr>
        </p:nvGraphicFramePr>
        <p:xfrm>
          <a:off x="228600" y="1198563"/>
          <a:ext cx="8763000" cy="3297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4583916"/>
            <a:ext cx="8089394" cy="1664484"/>
          </a:xfrm>
          <a:prstGeom prst="rect">
            <a:avLst/>
          </a:prstGeom>
          <a:ln w="15875"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51522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Evidence to TAM Maturity</a:t>
            </a:r>
            <a:endParaRPr lang="en-US" dirty="0"/>
          </a:p>
        </p:txBody>
      </p:sp>
      <p:pic>
        <p:nvPicPr>
          <p:cNvPr id="6" name="Content Placeholder 13" descr="Evidence Quality and TA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62000" y="1371600"/>
            <a:ext cx="7696200" cy="4785457"/>
          </a:xfrm>
        </p:spPr>
      </p:pic>
      <p:pic>
        <p:nvPicPr>
          <p:cNvPr id="8" name="Content Placeholder 13" descr="Evidence Quality and TAM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r="25686"/>
          <a:stretch/>
        </p:blipFill>
        <p:spPr>
          <a:xfrm>
            <a:off x="762000" y="1371600"/>
            <a:ext cx="5719368" cy="4785457"/>
          </a:xfrm>
        </p:spPr>
      </p:pic>
      <p:pic>
        <p:nvPicPr>
          <p:cNvPr id="9" name="Content Placeholder 13" descr="Evidence Quality and TAM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r="75188"/>
          <a:stretch/>
        </p:blipFill>
        <p:spPr>
          <a:xfrm>
            <a:off x="762000" y="1371600"/>
            <a:ext cx="1909617" cy="4785457"/>
          </a:xfrm>
        </p:spPr>
      </p:pic>
    </p:spTree>
    <p:extLst>
      <p:ext uri="{BB962C8B-B14F-4D97-AF65-F5344CB8AC3E}">
        <p14:creationId xmlns:p14="http://schemas.microsoft.com/office/powerpoint/2010/main" val="219689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Deploy the database on a web-based, more user-friendly platform</a:t>
            </a:r>
          </a:p>
          <a:p>
            <a:pPr lvl="1"/>
            <a:r>
              <a:rPr lang="en-US" dirty="0" smtClean="0"/>
              <a:t>Increasing search functionality</a:t>
            </a:r>
          </a:p>
          <a:p>
            <a:pPr lvl="1"/>
            <a:r>
              <a:rPr lang="en-US" dirty="0" smtClean="0"/>
              <a:t>Including a contact person repository</a:t>
            </a:r>
            <a:endParaRPr lang="en-US" dirty="0"/>
          </a:p>
          <a:p>
            <a:r>
              <a:rPr lang="en-US" dirty="0" smtClean="0"/>
              <a:t>Develop the hierarchy to link evidence to TAM</a:t>
            </a:r>
          </a:p>
          <a:p>
            <a:r>
              <a:rPr lang="en-US" dirty="0" smtClean="0"/>
              <a:t>Define quality evidence for EB-TAM</a:t>
            </a:r>
          </a:p>
          <a:p>
            <a:r>
              <a:rPr lang="en-US" dirty="0" smtClean="0"/>
              <a:t>Document additional PICMO case studies</a:t>
            </a:r>
          </a:p>
          <a:p>
            <a:r>
              <a:rPr lang="en-US" dirty="0" smtClean="0"/>
              <a:t>Continue EB-TAM database population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8563"/>
            <a:ext cx="8763000" cy="2382837"/>
          </a:xfrm>
        </p:spPr>
        <p:txBody>
          <a:bodyPr/>
          <a:lstStyle/>
          <a:p>
            <a:r>
              <a:rPr lang="en-US" dirty="0"/>
              <a:t>The work reported in this study was funded by Georgia Department of Transportation under project RP 12-18: Evidence-Based Applications in Transportation Asset Management.  The authors remain exclusively responsible for the information presented in this paper. 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GTI LOGO NEW JUNE 20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73655" y="36042600"/>
            <a:ext cx="6388979" cy="2738134"/>
          </a:xfrm>
          <a:prstGeom prst="rect">
            <a:avLst/>
          </a:prstGeom>
        </p:spPr>
      </p:pic>
      <p:pic>
        <p:nvPicPr>
          <p:cNvPr id="5" name="Picture 4" descr="GTI LOGO NEW JUNE 20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26055" y="36195000"/>
            <a:ext cx="6388979" cy="2738134"/>
          </a:xfrm>
          <a:prstGeom prst="rect">
            <a:avLst/>
          </a:prstGeom>
        </p:spPr>
      </p:pic>
      <p:pic>
        <p:nvPicPr>
          <p:cNvPr id="6" name="Picture 5" descr="GTI LOGO NEW JUNE 20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78455" y="36347400"/>
            <a:ext cx="6388979" cy="2738134"/>
          </a:xfrm>
          <a:prstGeom prst="rect">
            <a:avLst/>
          </a:prstGeom>
        </p:spPr>
      </p:pic>
      <p:pic>
        <p:nvPicPr>
          <p:cNvPr id="7" name="Picture 6" descr="FINAL NCTSPM LOGO small vers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3800" y="36652200"/>
            <a:ext cx="5956300" cy="1480567"/>
          </a:xfrm>
          <a:prstGeom prst="rect">
            <a:avLst/>
          </a:prstGeom>
        </p:spPr>
      </p:pic>
      <p:pic>
        <p:nvPicPr>
          <p:cNvPr id="8" name="Picture 7" descr="FINAL NCTSPM LOGO small vers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46200" y="36804600"/>
            <a:ext cx="5956300" cy="1480567"/>
          </a:xfrm>
          <a:prstGeom prst="rect">
            <a:avLst/>
          </a:prstGeom>
        </p:spPr>
      </p:pic>
      <p:pic>
        <p:nvPicPr>
          <p:cNvPr id="9" name="Picture 8" descr="FINAL NCTSPM LOGO small vers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98600" y="36957000"/>
            <a:ext cx="5956300" cy="1480567"/>
          </a:xfrm>
          <a:prstGeom prst="rect">
            <a:avLst/>
          </a:prstGeom>
        </p:spPr>
      </p:pic>
      <p:pic>
        <p:nvPicPr>
          <p:cNvPr id="10" name="Picture 9" descr="FINAL NCTSPM LOGO small vers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51000" y="37109400"/>
            <a:ext cx="5956300" cy="1480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4419600"/>
            <a:ext cx="2895600" cy="8397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4114800"/>
            <a:ext cx="32004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76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err="1" smtClean="0"/>
              <a:t>Amekudzi</a:t>
            </a:r>
            <a:r>
              <a:rPr lang="en-US" sz="2600" dirty="0" smtClean="0"/>
              <a:t> Kennedy, A., et al. Evidence</a:t>
            </a:r>
            <a:r>
              <a:rPr lang="en-US" sz="2600" dirty="0"/>
              <a:t>-based Decision Making: </a:t>
            </a:r>
            <a:r>
              <a:rPr lang="en-US" sz="2600" dirty="0" smtClean="0"/>
              <a:t>Developing </a:t>
            </a:r>
            <a:r>
              <a:rPr lang="en-US" sz="2600" dirty="0"/>
              <a:t>a Knowledge Base for </a:t>
            </a:r>
            <a:r>
              <a:rPr lang="en-US" sz="2600" dirty="0" smtClean="0"/>
              <a:t>Successful </a:t>
            </a:r>
            <a:r>
              <a:rPr lang="en-US" sz="2600" dirty="0"/>
              <a:t>Program Outcomes in Transportation Asset </a:t>
            </a:r>
            <a:r>
              <a:rPr lang="en-US" sz="2600" dirty="0" smtClean="0"/>
              <a:t>Management - Final Report.</a:t>
            </a:r>
            <a:r>
              <a:rPr lang="en-US" sz="2600" i="1" dirty="0"/>
              <a:t> March </a:t>
            </a:r>
            <a:r>
              <a:rPr lang="en-US" sz="2600" i="1" dirty="0" smtClean="0"/>
              <a:t>2014.</a:t>
            </a:r>
            <a:r>
              <a:rPr lang="en-US" sz="2600" dirty="0" smtClean="0"/>
              <a:t> </a:t>
            </a:r>
            <a:r>
              <a:rPr lang="en-US" sz="2600" i="1" dirty="0" smtClean="0"/>
              <a:t>Submitted to Georgia Department of Transportation.</a:t>
            </a:r>
          </a:p>
          <a:p>
            <a:pPr marL="0" indent="0">
              <a:buNone/>
            </a:pPr>
            <a:r>
              <a:rPr lang="en-US" sz="2600" i="1" dirty="0" smtClean="0"/>
              <a:t> </a:t>
            </a:r>
          </a:p>
          <a:p>
            <a:r>
              <a:rPr lang="en-US" sz="2600" dirty="0" smtClean="0"/>
              <a:t>Smith-Colin, J., Fischer, J., </a:t>
            </a:r>
            <a:r>
              <a:rPr lang="en-US" sz="2600" dirty="0" err="1" smtClean="0"/>
              <a:t>Akofio-Sowah</a:t>
            </a:r>
            <a:r>
              <a:rPr lang="en-US" sz="2600" dirty="0" smtClean="0"/>
              <a:t>, M., and </a:t>
            </a:r>
            <a:r>
              <a:rPr lang="en-US" sz="2600" dirty="0" err="1" smtClean="0"/>
              <a:t>Amekudzi</a:t>
            </a:r>
            <a:r>
              <a:rPr lang="en-US" sz="2600" dirty="0" smtClean="0"/>
              <a:t> Kennedy, A. Evidence</a:t>
            </a:r>
            <a:r>
              <a:rPr lang="en-US" sz="2600" dirty="0"/>
              <a:t>-Based Decision Making for Transportation Asset Management: Enhancing the Practice with Quality Evidence and Systematic </a:t>
            </a:r>
            <a:r>
              <a:rPr lang="en-US" sz="2600" dirty="0" smtClean="0"/>
              <a:t>Documentation. August 2013 </a:t>
            </a:r>
            <a:r>
              <a:rPr lang="en-US" sz="2600" i="1" dirty="0" smtClean="0"/>
              <a:t>(TRR publication forthcoming).</a:t>
            </a:r>
            <a:endParaRPr lang="en-US" sz="2600" i="1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32560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Fundamental concepts</a:t>
            </a:r>
          </a:p>
          <a:p>
            <a:pPr lvl="1"/>
            <a:r>
              <a:rPr lang="en-US" dirty="0" smtClean="0"/>
              <a:t>Transportation Asset Management (TAM) </a:t>
            </a:r>
          </a:p>
          <a:p>
            <a:pPr lvl="1"/>
            <a:r>
              <a:rPr lang="en-US" dirty="0" smtClean="0"/>
              <a:t>Evidence-based approaches (EB approaches)</a:t>
            </a:r>
          </a:p>
          <a:p>
            <a:r>
              <a:rPr lang="en-US" dirty="0" smtClean="0"/>
              <a:t>Background - Applications of the EB approach</a:t>
            </a:r>
          </a:p>
          <a:p>
            <a:pPr lvl="1"/>
            <a:r>
              <a:rPr lang="en-US" dirty="0" smtClean="0"/>
              <a:t>Other fields</a:t>
            </a:r>
          </a:p>
          <a:p>
            <a:pPr lvl="1"/>
            <a:r>
              <a:rPr lang="en-US" dirty="0" smtClean="0"/>
              <a:t>Transportation</a:t>
            </a:r>
          </a:p>
          <a:p>
            <a:r>
              <a:rPr lang="en-US" dirty="0"/>
              <a:t>Research objectives and methodology</a:t>
            </a:r>
          </a:p>
          <a:p>
            <a:r>
              <a:rPr lang="en-US" dirty="0" smtClean="0"/>
              <a:t>TAM Evidence Exchange</a:t>
            </a:r>
          </a:p>
          <a:p>
            <a:r>
              <a:rPr lang="en-US" dirty="0" smtClean="0"/>
              <a:t>PICMO - evidence</a:t>
            </a:r>
            <a:r>
              <a:rPr lang="en-US" dirty="0"/>
              <a:t>-based </a:t>
            </a:r>
            <a:r>
              <a:rPr lang="en-US" dirty="0" smtClean="0"/>
              <a:t>framework for TAM</a:t>
            </a:r>
            <a:endParaRPr lang="en-US" dirty="0"/>
          </a:p>
          <a:p>
            <a:r>
              <a:rPr lang="en-US" dirty="0" smtClean="0"/>
              <a:t>Prototype evidence-based database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Concepts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387019"/>
              </p:ext>
            </p:extLst>
          </p:nvPr>
        </p:nvGraphicFramePr>
        <p:xfrm>
          <a:off x="228600" y="1198563"/>
          <a:ext cx="8763000" cy="4821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the Evidence-based Approach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2667000"/>
          <a:ext cx="8915400" cy="3563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304800" y="1447800"/>
            <a:ext cx="86106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Healthcare, education, business management, social policy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Evidence-Based Approaches in Transportation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373032"/>
              </p:ext>
            </p:extLst>
          </p:nvPr>
        </p:nvGraphicFramePr>
        <p:xfrm>
          <a:off x="1143000" y="3124202"/>
          <a:ext cx="6477000" cy="3433787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3238500"/>
                <a:gridCol w="3238500"/>
              </a:tblGrid>
              <a:tr h="3704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Transportation Area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Sample Studies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4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Road/Traffic Safety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18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8174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/>
                        <a:t>Injury Prevention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9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914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/>
                        <a:t>Policy</a:t>
                      </a:r>
                      <a:endParaRPr lang="en-US" sz="2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8</a:t>
                      </a:r>
                      <a:endParaRPr lang="en-US" sz="2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914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/>
                        <a:t>Other*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6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914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/>
                        <a:t>Occupational Therapy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914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/>
                        <a:t>Asset Management/ Performance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1198563"/>
            <a:ext cx="876300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6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2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 smtClean="0"/>
              <a:t>Evidence-based research dating back to 1999 (TRID)</a:t>
            </a:r>
          </a:p>
          <a:p>
            <a:r>
              <a:rPr lang="en-US" dirty="0" smtClean="0"/>
              <a:t>Approximately 50 studies found</a:t>
            </a:r>
          </a:p>
          <a:p>
            <a:r>
              <a:rPr lang="en-US" dirty="0" smtClean="0"/>
              <a:t>Studies lack systematic methods or rigorous testing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evelop </a:t>
            </a:r>
            <a:r>
              <a:rPr lang="en-US" dirty="0"/>
              <a:t>a framework for evidence-based </a:t>
            </a:r>
            <a:r>
              <a:rPr lang="en-US" dirty="0" smtClean="0"/>
              <a:t>transportation asset </a:t>
            </a:r>
            <a:r>
              <a:rPr lang="en-US" dirty="0"/>
              <a:t>management </a:t>
            </a:r>
            <a:endParaRPr lang="en-US" dirty="0" smtClean="0"/>
          </a:p>
          <a:p>
            <a:pPr lvl="1"/>
            <a:r>
              <a:rPr lang="en-US" dirty="0" smtClean="0"/>
              <a:t>Allow for the use of best </a:t>
            </a:r>
            <a:r>
              <a:rPr lang="en-US" dirty="0"/>
              <a:t>available evidence in </a:t>
            </a:r>
            <a:r>
              <a:rPr lang="en-US" dirty="0" smtClean="0"/>
              <a:t>TAM </a:t>
            </a:r>
            <a:r>
              <a:rPr lang="en-US" dirty="0"/>
              <a:t>decision </a:t>
            </a:r>
            <a:r>
              <a:rPr lang="en-US" dirty="0" smtClean="0"/>
              <a:t>making</a:t>
            </a:r>
          </a:p>
          <a:p>
            <a:pPr lvl="1"/>
            <a:r>
              <a:rPr lang="en-US" dirty="0" smtClean="0"/>
              <a:t>Link evidence to the TAM maturity</a:t>
            </a:r>
          </a:p>
          <a:p>
            <a:r>
              <a:rPr lang="en-US" dirty="0" smtClean="0"/>
              <a:t>Build a database of evidence for TAM decision making and knowledge transfer</a:t>
            </a:r>
            <a:endParaRPr lang="en-US" dirty="0"/>
          </a:p>
        </p:txBody>
      </p:sp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1219200" y="4773096"/>
            <a:ext cx="6282956" cy="1399104"/>
            <a:chOff x="1078730" y="26646402"/>
            <a:chExt cx="13451435" cy="2995398"/>
          </a:xfrm>
        </p:grpSpPr>
        <p:sp>
          <p:nvSpPr>
            <p:cNvPr id="41" name="Rectangle 40"/>
            <p:cNvSpPr/>
            <p:nvPr/>
          </p:nvSpPr>
          <p:spPr>
            <a:xfrm>
              <a:off x="1078730" y="26646402"/>
              <a:ext cx="3464999" cy="296999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Evidence-based</a:t>
              </a: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d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ecision making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908965" y="26671801"/>
              <a:ext cx="3464999" cy="296999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Transportation asset </a:t>
              </a:r>
              <a:r>
                <a:rPr lang="en-US" sz="1600" b="1" dirty="0">
                  <a:solidFill>
                    <a:srgbClr val="000000"/>
                  </a:solidFill>
                </a:rPr>
                <a:t>m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anagement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1065166" y="26671801"/>
              <a:ext cx="3464999" cy="296999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Evidence-based asset </a:t>
              </a:r>
              <a:r>
                <a:rPr lang="en-US" sz="1600" b="1" dirty="0">
                  <a:solidFill>
                    <a:srgbClr val="000000"/>
                  </a:solidFill>
                </a:rPr>
                <a:t>m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anagement (EB-TAM)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44" name="Plus 43"/>
            <p:cNvSpPr/>
            <p:nvPr/>
          </p:nvSpPr>
          <p:spPr>
            <a:xfrm>
              <a:off x="4782897" y="27806218"/>
              <a:ext cx="1066800" cy="914400"/>
            </a:xfrm>
            <a:prstGeom prst="mathPlus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5" name="Equal 44"/>
            <p:cNvSpPr/>
            <p:nvPr/>
          </p:nvSpPr>
          <p:spPr>
            <a:xfrm>
              <a:off x="9672397" y="27806218"/>
              <a:ext cx="1066800" cy="914400"/>
            </a:xfrm>
            <a:prstGeom prst="mathEqua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grpSp>
        <p:nvGrpSpPr>
          <p:cNvPr id="4" name="Content Placeholder 3"/>
          <p:cNvGrpSpPr>
            <a:grpSpLocks noGrp="1" noChangeAspect="1"/>
          </p:cNvGrpSpPr>
          <p:nvPr/>
        </p:nvGrpSpPr>
        <p:grpSpPr>
          <a:xfrm>
            <a:off x="990600" y="1676401"/>
            <a:ext cx="7315200" cy="3893694"/>
            <a:chOff x="937996" y="32040334"/>
            <a:chExt cx="14042415" cy="5249281"/>
          </a:xfrm>
        </p:grpSpPr>
        <p:sp>
          <p:nvSpPr>
            <p:cNvPr id="5" name="Rounded Rectangle 16"/>
            <p:cNvSpPr/>
            <p:nvPr/>
          </p:nvSpPr>
          <p:spPr>
            <a:xfrm>
              <a:off x="5804224" y="35039222"/>
              <a:ext cx="4349361" cy="21824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chemeClr val="bg1"/>
                  </a:solidFill>
                </a:rPr>
                <a:t>Development of structure and content of database</a:t>
              </a:r>
              <a:endParaRPr lang="en-US" sz="2000" kern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1028207" y="34442410"/>
              <a:ext cx="13887269" cy="53703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bg1"/>
                </a:solidFill>
              </a:endParaRPr>
            </a:p>
          </p:txBody>
        </p:sp>
        <p:grpSp>
          <p:nvGrpSpPr>
            <p:cNvPr id="7" name="Group 83"/>
            <p:cNvGrpSpPr/>
            <p:nvPr/>
          </p:nvGrpSpPr>
          <p:grpSpPr>
            <a:xfrm>
              <a:off x="1015096" y="32040334"/>
              <a:ext cx="4589134" cy="2360126"/>
              <a:chOff x="7233" y="533479"/>
              <a:chExt cx="2161877" cy="129712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24" name="Rounded Rectangle 23"/>
              <p:cNvSpPr/>
              <p:nvPr/>
            </p:nvSpPr>
            <p:spPr>
              <a:xfrm>
                <a:off x="7233" y="533479"/>
                <a:ext cx="2161877" cy="1297126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Rounded Rectangle 4"/>
              <p:cNvSpPr/>
              <p:nvPr/>
            </p:nvSpPr>
            <p:spPr>
              <a:xfrm>
                <a:off x="45225" y="571471"/>
                <a:ext cx="2085893" cy="122114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770" tIns="64770" rIns="64770" bIns="6477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 smtClean="0">
                    <a:solidFill>
                      <a:schemeClr val="bg1"/>
                    </a:solidFill>
                  </a:rPr>
                  <a:t>Literature Review</a:t>
                </a:r>
              </a:p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>
                    <a:solidFill>
                      <a:schemeClr val="bg1"/>
                    </a:solidFill>
                  </a:rPr>
                  <a:t>e</a:t>
                </a:r>
                <a:r>
                  <a:rPr lang="en-US" sz="2000" kern="1200" dirty="0" smtClean="0">
                    <a:solidFill>
                      <a:schemeClr val="bg1"/>
                    </a:solidFill>
                  </a:rPr>
                  <a:t>vidence-based approaches in other fields</a:t>
                </a:r>
                <a:endParaRPr lang="en-US" sz="20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 86"/>
            <p:cNvGrpSpPr/>
            <p:nvPr/>
          </p:nvGrpSpPr>
          <p:grpSpPr>
            <a:xfrm>
              <a:off x="5685080" y="32040334"/>
              <a:ext cx="4589134" cy="2360126"/>
              <a:chOff x="3033861" y="533479"/>
              <a:chExt cx="2161877" cy="129712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22" name="Rounded Rectangle 21"/>
              <p:cNvSpPr/>
              <p:nvPr/>
            </p:nvSpPr>
            <p:spPr>
              <a:xfrm>
                <a:off x="3033861" y="533479"/>
                <a:ext cx="2161877" cy="1297126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Rounded Rectangle 8"/>
              <p:cNvSpPr/>
              <p:nvPr/>
            </p:nvSpPr>
            <p:spPr>
              <a:xfrm>
                <a:off x="3071853" y="571471"/>
                <a:ext cx="2085893" cy="122114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5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oup 89"/>
            <p:cNvGrpSpPr/>
            <p:nvPr/>
          </p:nvGrpSpPr>
          <p:grpSpPr>
            <a:xfrm>
              <a:off x="10391277" y="32040334"/>
              <a:ext cx="4589134" cy="2360126"/>
              <a:chOff x="6074701" y="533479"/>
              <a:chExt cx="2161877" cy="129712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20" name="Rounded Rectangle 19"/>
              <p:cNvSpPr/>
              <p:nvPr/>
            </p:nvSpPr>
            <p:spPr>
              <a:xfrm>
                <a:off x="6074701" y="533479"/>
                <a:ext cx="2161877" cy="1297126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Rounded Rectangle 12"/>
              <p:cNvSpPr/>
              <p:nvPr/>
            </p:nvSpPr>
            <p:spPr>
              <a:xfrm>
                <a:off x="6098481" y="571471"/>
                <a:ext cx="2085893" cy="122114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770" tIns="64770" rIns="64770" bIns="6477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>
                    <a:solidFill>
                      <a:schemeClr val="bg1"/>
                    </a:solidFill>
                  </a:rPr>
                  <a:t>TAM Evidence Exchange</a:t>
                </a:r>
              </a:p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>
                    <a:solidFill>
                      <a:schemeClr val="bg1"/>
                    </a:solidFill>
                  </a:rPr>
                  <a:t>p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ractitioner input/ data collection</a:t>
                </a:r>
                <a:endParaRPr lang="en-US" sz="20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Group 93"/>
            <p:cNvGrpSpPr/>
            <p:nvPr/>
          </p:nvGrpSpPr>
          <p:grpSpPr>
            <a:xfrm>
              <a:off x="10358453" y="34971320"/>
              <a:ext cx="4507798" cy="2318295"/>
              <a:chOff x="6160978" y="2781800"/>
              <a:chExt cx="2161877" cy="129712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8" name="Rounded Rectangle 17"/>
              <p:cNvSpPr/>
              <p:nvPr/>
            </p:nvSpPr>
            <p:spPr>
              <a:xfrm>
                <a:off x="6160978" y="2781800"/>
                <a:ext cx="2161877" cy="1297126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Rounded Rectangle 16"/>
              <p:cNvSpPr/>
              <p:nvPr/>
            </p:nvSpPr>
            <p:spPr>
              <a:xfrm>
                <a:off x="6236962" y="2813259"/>
                <a:ext cx="2085893" cy="122114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770" tIns="64770" rIns="64770" bIns="6477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 smtClean="0">
                    <a:solidFill>
                      <a:schemeClr val="bg1"/>
                    </a:solidFill>
                  </a:rPr>
                  <a:t>EB-TAM</a:t>
                </a:r>
              </a:p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 smtClean="0">
                    <a:solidFill>
                      <a:schemeClr val="bg1"/>
                    </a:solidFill>
                  </a:rPr>
                  <a:t>prototype </a:t>
                </a:r>
                <a:r>
                  <a:rPr lang="en-US" sz="2000" dirty="0">
                    <a:solidFill>
                      <a:schemeClr val="bg1"/>
                    </a:solidFill>
                  </a:rPr>
                  <a:t>database development</a:t>
                </a:r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5703332" y="34962576"/>
              <a:ext cx="4507798" cy="2318296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2" name="Group 99"/>
            <p:cNvGrpSpPr/>
            <p:nvPr/>
          </p:nvGrpSpPr>
          <p:grpSpPr>
            <a:xfrm>
              <a:off x="937996" y="34935934"/>
              <a:ext cx="9176443" cy="2318296"/>
              <a:chOff x="7233" y="2695356"/>
              <a:chExt cx="4400894" cy="129712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6" name="Rounded Rectangle 15"/>
              <p:cNvSpPr/>
              <p:nvPr/>
            </p:nvSpPr>
            <p:spPr>
              <a:xfrm>
                <a:off x="7233" y="2695356"/>
                <a:ext cx="2161877" cy="1297126"/>
              </a:xfrm>
              <a:prstGeom prst="roundRect">
                <a:avLst>
                  <a:gd name="adj" fmla="val 10000"/>
                </a:avLst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Rounded Rectangle 24"/>
              <p:cNvSpPr/>
              <p:nvPr/>
            </p:nvSpPr>
            <p:spPr>
              <a:xfrm>
                <a:off x="2322234" y="2742098"/>
                <a:ext cx="2085893" cy="122114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770" tIns="64770" rIns="64770" bIns="6477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>
                    <a:solidFill>
                      <a:schemeClr val="bg1"/>
                    </a:solidFill>
                  </a:rPr>
                  <a:t>EB-TAM </a:t>
                </a:r>
              </a:p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 smtClean="0">
                    <a:solidFill>
                      <a:schemeClr val="bg1"/>
                    </a:solidFill>
                  </a:rPr>
                  <a:t>PICMO </a:t>
                </a:r>
                <a:r>
                  <a:rPr lang="en-US" sz="2000" kern="1200" dirty="0" smtClean="0">
                    <a:solidFill>
                      <a:schemeClr val="bg1"/>
                    </a:solidFill>
                  </a:rPr>
                  <a:t>documentation framework development</a:t>
                </a:r>
              </a:p>
            </p:txBody>
          </p:sp>
        </p:grpSp>
        <p:sp>
          <p:nvSpPr>
            <p:cNvPr id="14" name="Rounded Rectangle 4"/>
            <p:cNvSpPr/>
            <p:nvPr/>
          </p:nvSpPr>
          <p:spPr>
            <a:xfrm>
              <a:off x="5856577" y="32158562"/>
              <a:ext cx="4349361" cy="21824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solidFill>
                    <a:schemeClr val="bg1"/>
                  </a:solidFill>
                </a:rPr>
                <a:t>Literature Review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chemeClr val="bg1"/>
                  </a:solidFill>
                </a:rPr>
                <a:t>e</a:t>
              </a:r>
              <a:r>
                <a:rPr lang="en-US" sz="2000" dirty="0" smtClean="0">
                  <a:solidFill>
                    <a:schemeClr val="bg1"/>
                  </a:solidFill>
                </a:rPr>
                <a:t>vidence-based approaches in transportation</a:t>
              </a:r>
              <a:endParaRPr lang="en-US" sz="2000" kern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Rounded Rectangle 16"/>
            <p:cNvSpPr/>
            <p:nvPr/>
          </p:nvSpPr>
          <p:spPr>
            <a:xfrm>
              <a:off x="937996" y="35019477"/>
              <a:ext cx="4349361" cy="218249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solidFill>
                    <a:schemeClr val="bg1"/>
                  </a:solidFill>
                </a:rPr>
                <a:t>Asset management case </a:t>
              </a:r>
              <a:r>
                <a:rPr lang="en-US" sz="2000" dirty="0">
                  <a:solidFill>
                    <a:schemeClr val="bg1"/>
                  </a:solidFill>
                </a:rPr>
                <a:t>s</a:t>
              </a:r>
              <a:r>
                <a:rPr lang="en-US" sz="2000" dirty="0" smtClean="0">
                  <a:solidFill>
                    <a:schemeClr val="bg1"/>
                  </a:solidFill>
                </a:rPr>
                <a:t>tudy review and synthesis</a:t>
              </a:r>
            </a:p>
          </p:txBody>
        </p:sp>
      </p:grpSp>
      <p:sp>
        <p:nvSpPr>
          <p:cNvPr id="26" name="Right Arrow 25"/>
          <p:cNvSpPr/>
          <p:nvPr/>
        </p:nvSpPr>
        <p:spPr>
          <a:xfrm>
            <a:off x="1066800" y="5562600"/>
            <a:ext cx="7234379" cy="3983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 Evidence Exchange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079175"/>
              </p:ext>
            </p:extLst>
          </p:nvPr>
        </p:nvGraphicFramePr>
        <p:xfrm>
          <a:off x="228600" y="1295400"/>
          <a:ext cx="8588683" cy="4921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6912283"/>
              </a:tblGrid>
              <a:tr h="41568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Themes</a:t>
                      </a:r>
                      <a:endParaRPr lang="en-US" sz="1800" dirty="0"/>
                    </a:p>
                  </a:txBody>
                  <a:tcPr marL="118320" marR="118320" marT="50708" marB="50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Key Observations</a:t>
                      </a:r>
                      <a:endParaRPr lang="en-US" sz="1800" dirty="0"/>
                    </a:p>
                  </a:txBody>
                  <a:tcPr marL="118320" marR="118320" marT="50708" marB="50708"/>
                </a:tc>
              </a:tr>
              <a:tr h="90893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System Integration</a:t>
                      </a:r>
                      <a:endParaRPr lang="en-US" sz="1400" dirty="0"/>
                    </a:p>
                  </a:txBody>
                  <a:tcPr marL="118320" marR="118320" marT="50708" marB="50708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integrated system considers the maintenance tradeoffs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 occur when the decision is taken to maintain one set of assets over another.  Oregon DOT adopted an integrated systems approach.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320" marR="118320" marT="50708" marB="50708"/>
                </a:tc>
              </a:tr>
              <a:tr h="5962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Data Collection</a:t>
                      </a:r>
                      <a:endParaRPr lang="en-US" sz="1400" dirty="0"/>
                    </a:p>
                  </a:txBody>
                  <a:tcPr marL="118320" marR="118320" marT="50708" marB="50708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Practitioners are less interested in directives that promote collecting additional data.  The current challenge is how to support good decision-making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320" marR="118320" marT="50708" marB="50708"/>
                </a:tc>
              </a:tr>
              <a:tr h="74616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Evidence Quality and Value</a:t>
                      </a:r>
                      <a:endParaRPr lang="en-US" sz="1400" dirty="0"/>
                    </a:p>
                  </a:txBody>
                  <a:tcPr marL="118320" marR="118320" marT="50708" marB="50708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Documentation is key to demonstrating the value of evidence. 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example asset managers can make a case for a program structure change based on documented evidence of improved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outcomed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320" marR="118320" marT="50708" marB="50708"/>
                </a:tc>
              </a:tr>
              <a:tr h="10480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Knowledge</a:t>
                      </a:r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Transfer</a:t>
                      </a:r>
                      <a:endParaRPr lang="en-US" sz="1400" dirty="0"/>
                    </a:p>
                  </a:txBody>
                  <a:tcPr marL="118320" marR="118320" marT="50708" marB="50708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useful methodologies for generating evidence include the business case analysis, and pilot studies.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Emphasis needs to be placed on developing the evaluation and feedback stages (feedback loop) of the program and project development process. 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at this point that true connections can be made between investments/interventions and outcomes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/>
                    </a:p>
                  </a:txBody>
                  <a:tcPr marL="118320" marR="118320" marT="50708" marB="50708"/>
                </a:tc>
              </a:tr>
              <a:tr h="5583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Risk Management</a:t>
                      </a:r>
                      <a:endParaRPr lang="en-US" sz="1400" dirty="0"/>
                    </a:p>
                  </a:txBody>
                  <a:tcPr marL="118320" marR="118320" marT="50708" marB="50708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is the business risk across all assets? </a:t>
                      </a:r>
                    </a:p>
                    <a:p>
                      <a:pPr lvl="0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acceptable risk be documented as agency policy?</a:t>
                      </a:r>
                    </a:p>
                  </a:txBody>
                  <a:tcPr marL="118320" marR="118320" marT="50708" marB="50708"/>
                </a:tc>
              </a:tr>
              <a:tr h="51684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Investment Tradeoffs</a:t>
                      </a:r>
                      <a:endParaRPr lang="en-US" sz="1400" b="1" dirty="0"/>
                    </a:p>
                  </a:txBody>
                  <a:tcPr marL="118320" marR="118320" marT="50708" marB="50708"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Tradeoff analysis can produce new evidence in support of decisions made.</a:t>
                      </a:r>
                      <a:r>
                        <a:rPr lang="en-US" sz="1400" b="1" dirty="0" smtClean="0">
                          <a:effectLst/>
                        </a:rPr>
                        <a:t> </a:t>
                      </a:r>
                      <a:endParaRPr lang="en-US" sz="1400" b="1" dirty="0"/>
                    </a:p>
                  </a:txBody>
                  <a:tcPr marL="118320" marR="118320" marT="50708" marB="50708"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680337"/>
              </p:ext>
            </p:extLst>
          </p:nvPr>
        </p:nvGraphicFramePr>
        <p:xfrm>
          <a:off x="228600" y="1295400"/>
          <a:ext cx="8588683" cy="2655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6912283"/>
              </a:tblGrid>
              <a:tr h="414157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Themes</a:t>
                      </a:r>
                      <a:endParaRPr lang="en-US" sz="1400" dirty="0"/>
                    </a:p>
                  </a:txBody>
                  <a:tcPr marL="118320" marR="118320" marT="50708" marB="50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Key Observations</a:t>
                      </a:r>
                      <a:endParaRPr lang="en-US" sz="1400" dirty="0"/>
                    </a:p>
                  </a:txBody>
                  <a:tcPr marL="118320" marR="118320" marT="50708" marB="50708"/>
                </a:tc>
              </a:tr>
              <a:tr h="7288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System Integration</a:t>
                      </a:r>
                      <a:endParaRPr lang="en-US" sz="1400" dirty="0"/>
                    </a:p>
                  </a:txBody>
                  <a:tcPr marL="118320" marR="118320" marT="50708" marB="50708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integrated system considers the maintenance tradeoffs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 occur when the decision is taken to maintain one set of assets over another.  Oregon DOT adopted an integrated systems approach.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320" marR="118320" marT="50708" marB="50708"/>
                </a:tc>
              </a:tr>
              <a:tr h="59403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Data Collection</a:t>
                      </a:r>
                      <a:endParaRPr lang="en-US" sz="1400" dirty="0"/>
                    </a:p>
                  </a:txBody>
                  <a:tcPr marL="118320" marR="118320" marT="50708" marB="50708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Practitioners are less interested in directives that promote collecting additional data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The current challenge is how to support good decision-making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320" marR="118320" marT="50708" marB="50708"/>
                </a:tc>
              </a:tr>
              <a:tr h="90560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Evidence Quality and Value</a:t>
                      </a:r>
                      <a:endParaRPr lang="en-US" sz="1400" dirty="0"/>
                    </a:p>
                  </a:txBody>
                  <a:tcPr marL="118320" marR="118320" marT="50708" marB="50708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Documentation is key to demonstrating the value of evidence. 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example asset managers can make a case for a program structure change based on documented evidence of improved outcomes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8320" marR="118320" marT="50708" marB="5070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TL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EECD74"/>
      </a:lt2>
      <a:accent1>
        <a:srgbClr val="EEB211"/>
      </a:accent1>
      <a:accent2>
        <a:srgbClr val="002B54"/>
      </a:accent2>
      <a:accent3>
        <a:srgbClr val="AAAAAA"/>
      </a:accent3>
      <a:accent4>
        <a:srgbClr val="DADADA"/>
      </a:accent4>
      <a:accent5>
        <a:srgbClr val="F5D5AA"/>
      </a:accent5>
      <a:accent6>
        <a:srgbClr val="00264B"/>
      </a:accent6>
      <a:hlink>
        <a:srgbClr val="BC9B6A"/>
      </a:hlink>
      <a:folHlink>
        <a:srgbClr val="C5D6E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BC9B6A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BC9B6A"/>
        </a:dk2>
        <a:lt2>
          <a:srgbClr val="808080"/>
        </a:lt2>
        <a:accent1>
          <a:srgbClr val="EEB211"/>
        </a:accent1>
        <a:accent2>
          <a:srgbClr val="002B54"/>
        </a:accent2>
        <a:accent3>
          <a:srgbClr val="FFFFFF"/>
        </a:accent3>
        <a:accent4>
          <a:srgbClr val="DADADA"/>
        </a:accent4>
        <a:accent5>
          <a:srgbClr val="F5D5AA"/>
        </a:accent5>
        <a:accent6>
          <a:srgbClr val="00264B"/>
        </a:accent6>
        <a:hlink>
          <a:srgbClr val="EEDFB5"/>
        </a:hlink>
        <a:folHlink>
          <a:srgbClr val="C5D6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808080"/>
        </a:dk1>
        <a:lt1>
          <a:srgbClr val="FFFFFF"/>
        </a:lt1>
        <a:dk2>
          <a:srgbClr val="000000"/>
        </a:dk2>
        <a:lt2>
          <a:srgbClr val="BC9B6A"/>
        </a:lt2>
        <a:accent1>
          <a:srgbClr val="EEB211"/>
        </a:accent1>
        <a:accent2>
          <a:srgbClr val="002B54"/>
        </a:accent2>
        <a:accent3>
          <a:srgbClr val="AAAAAA"/>
        </a:accent3>
        <a:accent4>
          <a:srgbClr val="DADADA"/>
        </a:accent4>
        <a:accent5>
          <a:srgbClr val="F5D5AA"/>
        </a:accent5>
        <a:accent6>
          <a:srgbClr val="00264B"/>
        </a:accent6>
        <a:hlink>
          <a:srgbClr val="EEDFB5"/>
        </a:hlink>
        <a:folHlink>
          <a:srgbClr val="C5D6E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808080"/>
        </a:dk1>
        <a:lt1>
          <a:srgbClr val="FFFFFF"/>
        </a:lt1>
        <a:dk2>
          <a:srgbClr val="000000"/>
        </a:dk2>
        <a:lt2>
          <a:srgbClr val="EEDFB5"/>
        </a:lt2>
        <a:accent1>
          <a:srgbClr val="EEB211"/>
        </a:accent1>
        <a:accent2>
          <a:srgbClr val="002B54"/>
        </a:accent2>
        <a:accent3>
          <a:srgbClr val="AAAAAA"/>
        </a:accent3>
        <a:accent4>
          <a:srgbClr val="DADADA"/>
        </a:accent4>
        <a:accent5>
          <a:srgbClr val="F5D5AA"/>
        </a:accent5>
        <a:accent6>
          <a:srgbClr val="00264B"/>
        </a:accent6>
        <a:hlink>
          <a:srgbClr val="BC9B6A"/>
        </a:hlink>
        <a:folHlink>
          <a:srgbClr val="C5D6E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GTLight</Template>
  <TotalTime>1363</TotalTime>
  <Words>1268</Words>
  <Application>Microsoft Macintosh PowerPoint</Application>
  <PresentationFormat>On-screen Show (4:3)</PresentationFormat>
  <Paragraphs>206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GTLight</vt:lpstr>
      <vt:lpstr>Prototype Evidence-based Database for Transportation Asset Management </vt:lpstr>
      <vt:lpstr>References</vt:lpstr>
      <vt:lpstr>Agenda</vt:lpstr>
      <vt:lpstr>Fundamental Concepts</vt:lpstr>
      <vt:lpstr>Applications of the Evidence-based Approach</vt:lpstr>
      <vt:lpstr>Evidence-Based Approaches in Transportation</vt:lpstr>
      <vt:lpstr>Research  Objectives</vt:lpstr>
      <vt:lpstr>Methodology</vt:lpstr>
      <vt:lpstr>TAM Evidence Exchange</vt:lpstr>
      <vt:lpstr>PICMO – Evidence Framework</vt:lpstr>
      <vt:lpstr>Evidence-Based Database for TAM</vt:lpstr>
      <vt:lpstr>Contact Information</vt:lpstr>
      <vt:lpstr>Record Entry</vt:lpstr>
      <vt:lpstr>Main Database – Record Details</vt:lpstr>
      <vt:lpstr>Main Database – PICMO Details</vt:lpstr>
      <vt:lpstr>Evidence Quality</vt:lpstr>
      <vt:lpstr>Linking Evidence to TAM Maturity</vt:lpstr>
      <vt:lpstr>Future Work</vt:lpstr>
      <vt:lpstr>Acknowledgements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Margaret-Avis Akofio-Sowah</dc:creator>
  <cp:lastModifiedBy>Janille Smith-Colin</cp:lastModifiedBy>
  <cp:revision>125</cp:revision>
  <dcterms:created xsi:type="dcterms:W3CDTF">2014-03-17T22:08:27Z</dcterms:created>
  <dcterms:modified xsi:type="dcterms:W3CDTF">2014-03-25T11:56:21Z</dcterms:modified>
</cp:coreProperties>
</file>