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9144000" cy="6858000"/>
  <p:defaultTextStyle>
    <a:defPPr>
      <a:defRPr lang="en-US"/>
    </a:defPPr>
    <a:lvl1pPr marL="0" algn="l" defTabSz="3134894" rtl="0" eaLnBrk="1" latinLnBrk="0" hangingPunct="1">
      <a:defRPr sz="6200" kern="1200">
        <a:solidFill>
          <a:schemeClr val="tx1"/>
        </a:solidFill>
        <a:latin typeface="+mn-lt"/>
        <a:ea typeface="+mn-ea"/>
        <a:cs typeface="+mn-cs"/>
      </a:defRPr>
    </a:lvl1pPr>
    <a:lvl2pPr marL="1567447" algn="l" defTabSz="3134894" rtl="0" eaLnBrk="1" latinLnBrk="0" hangingPunct="1">
      <a:defRPr sz="6200" kern="1200">
        <a:solidFill>
          <a:schemeClr val="tx1"/>
        </a:solidFill>
        <a:latin typeface="+mn-lt"/>
        <a:ea typeface="+mn-ea"/>
        <a:cs typeface="+mn-cs"/>
      </a:defRPr>
    </a:lvl2pPr>
    <a:lvl3pPr marL="3134894" algn="l" defTabSz="3134894" rtl="0" eaLnBrk="1" latinLnBrk="0" hangingPunct="1">
      <a:defRPr sz="6200" kern="1200">
        <a:solidFill>
          <a:schemeClr val="tx1"/>
        </a:solidFill>
        <a:latin typeface="+mn-lt"/>
        <a:ea typeface="+mn-ea"/>
        <a:cs typeface="+mn-cs"/>
      </a:defRPr>
    </a:lvl3pPr>
    <a:lvl4pPr marL="4702343" algn="l" defTabSz="3134894" rtl="0" eaLnBrk="1" latinLnBrk="0" hangingPunct="1">
      <a:defRPr sz="6200" kern="1200">
        <a:solidFill>
          <a:schemeClr val="tx1"/>
        </a:solidFill>
        <a:latin typeface="+mn-lt"/>
        <a:ea typeface="+mn-ea"/>
        <a:cs typeface="+mn-cs"/>
      </a:defRPr>
    </a:lvl4pPr>
    <a:lvl5pPr marL="6269790" algn="l" defTabSz="3134894" rtl="0" eaLnBrk="1" latinLnBrk="0" hangingPunct="1">
      <a:defRPr sz="6200" kern="1200">
        <a:solidFill>
          <a:schemeClr val="tx1"/>
        </a:solidFill>
        <a:latin typeface="+mn-lt"/>
        <a:ea typeface="+mn-ea"/>
        <a:cs typeface="+mn-cs"/>
      </a:defRPr>
    </a:lvl5pPr>
    <a:lvl6pPr marL="7837237" algn="l" defTabSz="3134894" rtl="0" eaLnBrk="1" latinLnBrk="0" hangingPunct="1">
      <a:defRPr sz="6200" kern="1200">
        <a:solidFill>
          <a:schemeClr val="tx1"/>
        </a:solidFill>
        <a:latin typeface="+mn-lt"/>
        <a:ea typeface="+mn-ea"/>
        <a:cs typeface="+mn-cs"/>
      </a:defRPr>
    </a:lvl6pPr>
    <a:lvl7pPr marL="9404684" algn="l" defTabSz="3134894" rtl="0" eaLnBrk="1" latinLnBrk="0" hangingPunct="1">
      <a:defRPr sz="6200" kern="1200">
        <a:solidFill>
          <a:schemeClr val="tx1"/>
        </a:solidFill>
        <a:latin typeface="+mn-lt"/>
        <a:ea typeface="+mn-ea"/>
        <a:cs typeface="+mn-cs"/>
      </a:defRPr>
    </a:lvl7pPr>
    <a:lvl8pPr marL="10972132" algn="l" defTabSz="3134894" rtl="0" eaLnBrk="1" latinLnBrk="0" hangingPunct="1">
      <a:defRPr sz="6200" kern="1200">
        <a:solidFill>
          <a:schemeClr val="tx1"/>
        </a:solidFill>
        <a:latin typeface="+mn-lt"/>
        <a:ea typeface="+mn-ea"/>
        <a:cs typeface="+mn-cs"/>
      </a:defRPr>
    </a:lvl8pPr>
    <a:lvl9pPr marL="12539580" algn="l" defTabSz="3134894" rtl="0" eaLnBrk="1" latinLnBrk="0" hangingPunct="1">
      <a:defRPr sz="6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viles" initials="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3" d="100"/>
          <a:sy n="33" d="100"/>
        </p:scale>
        <p:origin x="-1362" y="-108"/>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3"/>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447" indent="0" algn="ctr">
              <a:buNone/>
              <a:defRPr>
                <a:solidFill>
                  <a:schemeClr val="tx1">
                    <a:tint val="75000"/>
                  </a:schemeClr>
                </a:solidFill>
              </a:defRPr>
            </a:lvl2pPr>
            <a:lvl3pPr marL="3134894" indent="0" algn="ctr">
              <a:buNone/>
              <a:defRPr>
                <a:solidFill>
                  <a:schemeClr val="tx1">
                    <a:tint val="75000"/>
                  </a:schemeClr>
                </a:solidFill>
              </a:defRPr>
            </a:lvl3pPr>
            <a:lvl4pPr marL="4702343" indent="0" algn="ctr">
              <a:buNone/>
              <a:defRPr>
                <a:solidFill>
                  <a:schemeClr val="tx1">
                    <a:tint val="75000"/>
                  </a:schemeClr>
                </a:solidFill>
              </a:defRPr>
            </a:lvl4pPr>
            <a:lvl5pPr marL="6269790" indent="0" algn="ctr">
              <a:buNone/>
              <a:defRPr>
                <a:solidFill>
                  <a:schemeClr val="tx1">
                    <a:tint val="75000"/>
                  </a:schemeClr>
                </a:solidFill>
              </a:defRPr>
            </a:lvl5pPr>
            <a:lvl6pPr marL="7837237" indent="0" algn="ctr">
              <a:buNone/>
              <a:defRPr>
                <a:solidFill>
                  <a:schemeClr val="tx1">
                    <a:tint val="75000"/>
                  </a:schemeClr>
                </a:solidFill>
              </a:defRPr>
            </a:lvl6pPr>
            <a:lvl7pPr marL="9404684" indent="0" algn="ctr">
              <a:buNone/>
              <a:defRPr>
                <a:solidFill>
                  <a:schemeClr val="tx1">
                    <a:tint val="75000"/>
                  </a:schemeClr>
                </a:solidFill>
              </a:defRPr>
            </a:lvl7pPr>
            <a:lvl8pPr marL="10972132" indent="0" algn="ctr">
              <a:buNone/>
              <a:defRPr>
                <a:solidFill>
                  <a:schemeClr val="tx1">
                    <a:tint val="75000"/>
                  </a:schemeClr>
                </a:solidFill>
              </a:defRPr>
            </a:lvl8pPr>
            <a:lvl9pPr marL="125395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ABA6CD-C627-4DDB-95E3-0B13392950E3}"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BA6CD-C627-4DDB-95E3-0B13392950E3}"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BA6CD-C627-4DDB-95E3-0B13392950E3}"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BA6CD-C627-4DDB-95E3-0B13392950E3}"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800">
                <a:solidFill>
                  <a:schemeClr val="tx1">
                    <a:tint val="75000"/>
                  </a:schemeClr>
                </a:solidFill>
              </a:defRPr>
            </a:lvl1pPr>
            <a:lvl2pPr marL="1567447" indent="0">
              <a:buNone/>
              <a:defRPr sz="6200">
                <a:solidFill>
                  <a:schemeClr val="tx1">
                    <a:tint val="75000"/>
                  </a:schemeClr>
                </a:solidFill>
              </a:defRPr>
            </a:lvl2pPr>
            <a:lvl3pPr marL="3134894" indent="0">
              <a:buNone/>
              <a:defRPr sz="5500">
                <a:solidFill>
                  <a:schemeClr val="tx1">
                    <a:tint val="75000"/>
                  </a:schemeClr>
                </a:solidFill>
              </a:defRPr>
            </a:lvl3pPr>
            <a:lvl4pPr marL="4702343" indent="0">
              <a:buNone/>
              <a:defRPr sz="4800">
                <a:solidFill>
                  <a:schemeClr val="tx1">
                    <a:tint val="75000"/>
                  </a:schemeClr>
                </a:solidFill>
              </a:defRPr>
            </a:lvl4pPr>
            <a:lvl5pPr marL="6269790" indent="0">
              <a:buNone/>
              <a:defRPr sz="4800">
                <a:solidFill>
                  <a:schemeClr val="tx1">
                    <a:tint val="75000"/>
                  </a:schemeClr>
                </a:solidFill>
              </a:defRPr>
            </a:lvl5pPr>
            <a:lvl6pPr marL="7837237" indent="0">
              <a:buNone/>
              <a:defRPr sz="4800">
                <a:solidFill>
                  <a:schemeClr val="tx1">
                    <a:tint val="75000"/>
                  </a:schemeClr>
                </a:solidFill>
              </a:defRPr>
            </a:lvl6pPr>
            <a:lvl7pPr marL="9404684" indent="0">
              <a:buNone/>
              <a:defRPr sz="4800">
                <a:solidFill>
                  <a:schemeClr val="tx1">
                    <a:tint val="75000"/>
                  </a:schemeClr>
                </a:solidFill>
              </a:defRPr>
            </a:lvl7pPr>
            <a:lvl8pPr marL="10972132" indent="0">
              <a:buNone/>
              <a:defRPr sz="4800">
                <a:solidFill>
                  <a:schemeClr val="tx1">
                    <a:tint val="75000"/>
                  </a:schemeClr>
                </a:solidFill>
              </a:defRPr>
            </a:lvl8pPr>
            <a:lvl9pPr marL="1253958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BA6CD-C627-4DDB-95E3-0B13392950E3}"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2"/>
          </a:xfrm>
        </p:spPr>
        <p:txBody>
          <a:bodyPr/>
          <a:lstStyle>
            <a:lvl1pPr>
              <a:defRPr sz="9600"/>
            </a:lvl1pPr>
            <a:lvl2pPr>
              <a:defRPr sz="8200"/>
            </a:lvl2pPr>
            <a:lvl3pPr>
              <a:defRPr sz="68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2"/>
          </a:xfrm>
        </p:spPr>
        <p:txBody>
          <a:bodyPr/>
          <a:lstStyle>
            <a:lvl1pPr>
              <a:defRPr sz="9600"/>
            </a:lvl1pPr>
            <a:lvl2pPr>
              <a:defRPr sz="8200"/>
            </a:lvl2pPr>
            <a:lvl3pPr>
              <a:defRPr sz="68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BA6CD-C627-4DDB-95E3-0B13392950E3}"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2"/>
            <a:ext cx="14544677" cy="2047238"/>
          </a:xfrm>
        </p:spPr>
        <p:txBody>
          <a:bodyPr anchor="b"/>
          <a:lstStyle>
            <a:lvl1pPr marL="0" indent="0">
              <a:buNone/>
              <a:defRPr sz="8200" b="1"/>
            </a:lvl1pPr>
            <a:lvl2pPr marL="1567447" indent="0">
              <a:buNone/>
              <a:defRPr sz="6800" b="1"/>
            </a:lvl2pPr>
            <a:lvl3pPr marL="3134894" indent="0">
              <a:buNone/>
              <a:defRPr sz="6200" b="1"/>
            </a:lvl3pPr>
            <a:lvl4pPr marL="4702343" indent="0">
              <a:buNone/>
              <a:defRPr sz="5500" b="1"/>
            </a:lvl4pPr>
            <a:lvl5pPr marL="6269790" indent="0">
              <a:buNone/>
              <a:defRPr sz="5500" b="1"/>
            </a:lvl5pPr>
            <a:lvl6pPr marL="7837237" indent="0">
              <a:buNone/>
              <a:defRPr sz="5500" b="1"/>
            </a:lvl6pPr>
            <a:lvl7pPr marL="9404684" indent="0">
              <a:buNone/>
              <a:defRPr sz="5500" b="1"/>
            </a:lvl7pPr>
            <a:lvl8pPr marL="10972132" indent="0">
              <a:buNone/>
              <a:defRPr sz="5500" b="1"/>
            </a:lvl8pPr>
            <a:lvl9pPr marL="12539580"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1" y="6959600"/>
            <a:ext cx="14544677" cy="12644122"/>
          </a:xfrm>
        </p:spPr>
        <p:txBody>
          <a:bodyPr/>
          <a:lstStyle>
            <a:lvl1pPr>
              <a:defRPr sz="8200"/>
            </a:lvl1pPr>
            <a:lvl2pPr>
              <a:defRPr sz="68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3" y="4912362"/>
            <a:ext cx="14550390" cy="2047238"/>
          </a:xfrm>
        </p:spPr>
        <p:txBody>
          <a:bodyPr anchor="b"/>
          <a:lstStyle>
            <a:lvl1pPr marL="0" indent="0">
              <a:buNone/>
              <a:defRPr sz="8200" b="1"/>
            </a:lvl1pPr>
            <a:lvl2pPr marL="1567447" indent="0">
              <a:buNone/>
              <a:defRPr sz="6800" b="1"/>
            </a:lvl2pPr>
            <a:lvl3pPr marL="3134894" indent="0">
              <a:buNone/>
              <a:defRPr sz="6200" b="1"/>
            </a:lvl3pPr>
            <a:lvl4pPr marL="4702343" indent="0">
              <a:buNone/>
              <a:defRPr sz="5500" b="1"/>
            </a:lvl4pPr>
            <a:lvl5pPr marL="6269790" indent="0">
              <a:buNone/>
              <a:defRPr sz="5500" b="1"/>
            </a:lvl5pPr>
            <a:lvl6pPr marL="7837237" indent="0">
              <a:buNone/>
              <a:defRPr sz="5500" b="1"/>
            </a:lvl6pPr>
            <a:lvl7pPr marL="9404684" indent="0">
              <a:buNone/>
              <a:defRPr sz="5500" b="1"/>
            </a:lvl7pPr>
            <a:lvl8pPr marL="10972132" indent="0">
              <a:buNone/>
              <a:defRPr sz="5500" b="1"/>
            </a:lvl8pPr>
            <a:lvl9pPr marL="12539580"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3" y="6959600"/>
            <a:ext cx="14550390" cy="12644122"/>
          </a:xfrm>
        </p:spPr>
        <p:txBody>
          <a:bodyPr/>
          <a:lstStyle>
            <a:lvl1pPr>
              <a:defRPr sz="8200"/>
            </a:lvl1pPr>
            <a:lvl2pPr>
              <a:defRPr sz="68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ABA6CD-C627-4DDB-95E3-0B13392950E3}" type="datetimeFigureOut">
              <a:rPr lang="en-US" smtClean="0"/>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ABA6CD-C627-4DDB-95E3-0B13392950E3}" type="datetimeFigureOut">
              <a:rPr lang="en-US" smtClean="0"/>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BA6CD-C627-4DDB-95E3-0B13392950E3}" type="datetimeFigureOut">
              <a:rPr lang="en-US" smtClean="0"/>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73760"/>
            <a:ext cx="10829927" cy="3718560"/>
          </a:xfrm>
        </p:spPr>
        <p:txBody>
          <a:bodyPr anchor="b"/>
          <a:lstStyle>
            <a:lvl1pPr algn="l">
              <a:defRPr sz="68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3" y="4592321"/>
            <a:ext cx="10829927" cy="15011402"/>
          </a:xfrm>
        </p:spPr>
        <p:txBody>
          <a:bodyPr/>
          <a:lstStyle>
            <a:lvl1pPr marL="0" indent="0">
              <a:buNone/>
              <a:defRPr sz="4800"/>
            </a:lvl1pPr>
            <a:lvl2pPr marL="1567447" indent="0">
              <a:buNone/>
              <a:defRPr sz="4100"/>
            </a:lvl2pPr>
            <a:lvl3pPr marL="3134894" indent="0">
              <a:buNone/>
              <a:defRPr sz="3400"/>
            </a:lvl3pPr>
            <a:lvl4pPr marL="4702343" indent="0">
              <a:buNone/>
              <a:defRPr sz="3100"/>
            </a:lvl4pPr>
            <a:lvl5pPr marL="6269790" indent="0">
              <a:buNone/>
              <a:defRPr sz="3100"/>
            </a:lvl5pPr>
            <a:lvl6pPr marL="7837237" indent="0">
              <a:buNone/>
              <a:defRPr sz="3100"/>
            </a:lvl6pPr>
            <a:lvl7pPr marL="9404684" indent="0">
              <a:buNone/>
              <a:defRPr sz="3100"/>
            </a:lvl7pPr>
            <a:lvl8pPr marL="10972132" indent="0">
              <a:buNone/>
              <a:defRPr sz="3100"/>
            </a:lvl8pPr>
            <a:lvl9pPr marL="12539580"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BA6CD-C627-4DDB-95E3-0B13392950E3}"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8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447" indent="0">
              <a:buNone/>
              <a:defRPr sz="9600"/>
            </a:lvl2pPr>
            <a:lvl3pPr marL="3134894" indent="0">
              <a:buNone/>
              <a:defRPr sz="8200"/>
            </a:lvl3pPr>
            <a:lvl4pPr marL="4702343" indent="0">
              <a:buNone/>
              <a:defRPr sz="6800"/>
            </a:lvl4pPr>
            <a:lvl5pPr marL="6269790" indent="0">
              <a:buNone/>
              <a:defRPr sz="6800"/>
            </a:lvl5pPr>
            <a:lvl6pPr marL="7837237" indent="0">
              <a:buNone/>
              <a:defRPr sz="6800"/>
            </a:lvl6pPr>
            <a:lvl7pPr marL="9404684" indent="0">
              <a:buNone/>
              <a:defRPr sz="6800"/>
            </a:lvl7pPr>
            <a:lvl8pPr marL="10972132" indent="0">
              <a:buNone/>
              <a:defRPr sz="6800"/>
            </a:lvl8pPr>
            <a:lvl9pPr marL="12539580" indent="0">
              <a:buNone/>
              <a:defRPr sz="68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447" indent="0">
              <a:buNone/>
              <a:defRPr sz="4100"/>
            </a:lvl2pPr>
            <a:lvl3pPr marL="3134894" indent="0">
              <a:buNone/>
              <a:defRPr sz="3400"/>
            </a:lvl3pPr>
            <a:lvl4pPr marL="4702343" indent="0">
              <a:buNone/>
              <a:defRPr sz="3100"/>
            </a:lvl4pPr>
            <a:lvl5pPr marL="6269790" indent="0">
              <a:buNone/>
              <a:defRPr sz="3100"/>
            </a:lvl5pPr>
            <a:lvl6pPr marL="7837237" indent="0">
              <a:buNone/>
              <a:defRPr sz="3100"/>
            </a:lvl6pPr>
            <a:lvl7pPr marL="9404684" indent="0">
              <a:buNone/>
              <a:defRPr sz="3100"/>
            </a:lvl7pPr>
            <a:lvl8pPr marL="10972132" indent="0">
              <a:buNone/>
              <a:defRPr sz="3100"/>
            </a:lvl8pPr>
            <a:lvl9pPr marL="12539580"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BA6CD-C627-4DDB-95E3-0B13392950E3}"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6D4D3-EA35-4271-B370-8C2E5ABAEC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89" tIns="156745" rIns="313489" bIns="15674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2"/>
          </a:xfrm>
          <a:prstGeom prst="rect">
            <a:avLst/>
          </a:prstGeom>
        </p:spPr>
        <p:txBody>
          <a:bodyPr vert="horz" lIns="313489" tIns="156745" rIns="313489" bIns="1567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89" tIns="156745" rIns="313489" bIns="156745" rtlCol="0" anchor="ctr"/>
          <a:lstStyle>
            <a:lvl1pPr algn="l">
              <a:defRPr sz="4100">
                <a:solidFill>
                  <a:schemeClr val="tx1">
                    <a:tint val="75000"/>
                  </a:schemeClr>
                </a:solidFill>
              </a:defRPr>
            </a:lvl1pPr>
          </a:lstStyle>
          <a:p>
            <a:fld id="{F1ABA6CD-C627-4DDB-95E3-0B13392950E3}" type="datetimeFigureOut">
              <a:rPr lang="en-US" smtClean="0"/>
              <a:t>3/13/2014</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89" tIns="156745" rIns="313489" bIns="15674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89" tIns="156745" rIns="313489" bIns="156745" rtlCol="0" anchor="ctr"/>
          <a:lstStyle>
            <a:lvl1pPr algn="r">
              <a:defRPr sz="4100">
                <a:solidFill>
                  <a:schemeClr val="tx1">
                    <a:tint val="75000"/>
                  </a:schemeClr>
                </a:solidFill>
              </a:defRPr>
            </a:lvl1pPr>
          </a:lstStyle>
          <a:p>
            <a:fld id="{5156D4D3-EA35-4271-B370-8C2E5ABAEC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894" rtl="0" eaLnBrk="1" latinLnBrk="0" hangingPunct="1">
        <a:spcBef>
          <a:spcPct val="0"/>
        </a:spcBef>
        <a:buNone/>
        <a:defRPr sz="15100" kern="1200">
          <a:solidFill>
            <a:schemeClr val="tx1"/>
          </a:solidFill>
          <a:latin typeface="+mj-lt"/>
          <a:ea typeface="+mj-ea"/>
          <a:cs typeface="+mj-cs"/>
        </a:defRPr>
      </a:lvl1pPr>
    </p:titleStyle>
    <p:bodyStyle>
      <a:lvl1pPr marL="1175586" indent="-1175586" algn="l" defTabSz="3134894"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102" indent="-979655" algn="l" defTabSz="3134894"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619" indent="-783724" algn="l" defTabSz="3134894"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066"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4pPr>
      <a:lvl5pPr marL="7053514"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5pPr>
      <a:lvl6pPr marL="8620961"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6pPr>
      <a:lvl7pPr marL="10188408"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7pPr>
      <a:lvl8pPr marL="11755856"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8pPr>
      <a:lvl9pPr marL="13323304" indent="-783724" algn="l" defTabSz="3134894" rtl="0" eaLnBrk="1" latinLnBrk="0" hangingPunct="1">
        <a:spcBef>
          <a:spcPct val="20000"/>
        </a:spcBef>
        <a:buFont typeface="Arial" pitchFamily="34" charset="0"/>
        <a:buChar char="•"/>
        <a:defRPr sz="6800" kern="1200">
          <a:solidFill>
            <a:schemeClr val="tx1"/>
          </a:solidFill>
          <a:latin typeface="+mn-lt"/>
          <a:ea typeface="+mn-ea"/>
          <a:cs typeface="+mn-cs"/>
        </a:defRPr>
      </a:lvl9pPr>
    </p:bodyStyle>
    <p:otherStyle>
      <a:defPPr>
        <a:defRPr lang="en-US"/>
      </a:defPPr>
      <a:lvl1pPr marL="0" algn="l" defTabSz="3134894" rtl="0" eaLnBrk="1" latinLnBrk="0" hangingPunct="1">
        <a:defRPr sz="6200" kern="1200">
          <a:solidFill>
            <a:schemeClr val="tx1"/>
          </a:solidFill>
          <a:latin typeface="+mn-lt"/>
          <a:ea typeface="+mn-ea"/>
          <a:cs typeface="+mn-cs"/>
        </a:defRPr>
      </a:lvl1pPr>
      <a:lvl2pPr marL="1567447" algn="l" defTabSz="3134894" rtl="0" eaLnBrk="1" latinLnBrk="0" hangingPunct="1">
        <a:defRPr sz="6200" kern="1200">
          <a:solidFill>
            <a:schemeClr val="tx1"/>
          </a:solidFill>
          <a:latin typeface="+mn-lt"/>
          <a:ea typeface="+mn-ea"/>
          <a:cs typeface="+mn-cs"/>
        </a:defRPr>
      </a:lvl2pPr>
      <a:lvl3pPr marL="3134894" algn="l" defTabSz="3134894" rtl="0" eaLnBrk="1" latinLnBrk="0" hangingPunct="1">
        <a:defRPr sz="6200" kern="1200">
          <a:solidFill>
            <a:schemeClr val="tx1"/>
          </a:solidFill>
          <a:latin typeface="+mn-lt"/>
          <a:ea typeface="+mn-ea"/>
          <a:cs typeface="+mn-cs"/>
        </a:defRPr>
      </a:lvl3pPr>
      <a:lvl4pPr marL="4702343" algn="l" defTabSz="3134894" rtl="0" eaLnBrk="1" latinLnBrk="0" hangingPunct="1">
        <a:defRPr sz="6200" kern="1200">
          <a:solidFill>
            <a:schemeClr val="tx1"/>
          </a:solidFill>
          <a:latin typeface="+mn-lt"/>
          <a:ea typeface="+mn-ea"/>
          <a:cs typeface="+mn-cs"/>
        </a:defRPr>
      </a:lvl4pPr>
      <a:lvl5pPr marL="6269790" algn="l" defTabSz="3134894" rtl="0" eaLnBrk="1" latinLnBrk="0" hangingPunct="1">
        <a:defRPr sz="6200" kern="1200">
          <a:solidFill>
            <a:schemeClr val="tx1"/>
          </a:solidFill>
          <a:latin typeface="+mn-lt"/>
          <a:ea typeface="+mn-ea"/>
          <a:cs typeface="+mn-cs"/>
        </a:defRPr>
      </a:lvl5pPr>
      <a:lvl6pPr marL="7837237" algn="l" defTabSz="3134894" rtl="0" eaLnBrk="1" latinLnBrk="0" hangingPunct="1">
        <a:defRPr sz="6200" kern="1200">
          <a:solidFill>
            <a:schemeClr val="tx1"/>
          </a:solidFill>
          <a:latin typeface="+mn-lt"/>
          <a:ea typeface="+mn-ea"/>
          <a:cs typeface="+mn-cs"/>
        </a:defRPr>
      </a:lvl6pPr>
      <a:lvl7pPr marL="9404684" algn="l" defTabSz="3134894" rtl="0" eaLnBrk="1" latinLnBrk="0" hangingPunct="1">
        <a:defRPr sz="6200" kern="1200">
          <a:solidFill>
            <a:schemeClr val="tx1"/>
          </a:solidFill>
          <a:latin typeface="+mn-lt"/>
          <a:ea typeface="+mn-ea"/>
          <a:cs typeface="+mn-cs"/>
        </a:defRPr>
      </a:lvl7pPr>
      <a:lvl8pPr marL="10972132" algn="l" defTabSz="3134894" rtl="0" eaLnBrk="1" latinLnBrk="0" hangingPunct="1">
        <a:defRPr sz="6200" kern="1200">
          <a:solidFill>
            <a:schemeClr val="tx1"/>
          </a:solidFill>
          <a:latin typeface="+mn-lt"/>
          <a:ea typeface="+mn-ea"/>
          <a:cs typeface="+mn-cs"/>
        </a:defRPr>
      </a:lvl8pPr>
      <a:lvl9pPr marL="12539580" algn="l" defTabSz="3134894"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8288" y="1812739"/>
            <a:ext cx="29040112" cy="4748534"/>
          </a:xfrm>
          <a:prstGeom prst="rect">
            <a:avLst/>
          </a:prstGeom>
          <a:noFill/>
        </p:spPr>
        <p:txBody>
          <a:bodyPr wrap="square" lIns="313489" tIns="156745" rIns="313489" bIns="156745" rtlCol="0">
            <a:spAutoFit/>
          </a:bodyPr>
          <a:lstStyle/>
          <a:p>
            <a:pPr algn="ctr"/>
            <a:r>
              <a:rPr lang="en-US" sz="9600" b="1" dirty="0">
                <a:solidFill>
                  <a:schemeClr val="tx2"/>
                </a:solidFill>
                <a:latin typeface="Tw Cen MT" pitchFamily="34" charset="0"/>
              </a:rPr>
              <a:t>      K-12 Transportation Workforce </a:t>
            </a:r>
            <a:r>
              <a:rPr lang="en-US" sz="9600" b="1" dirty="0">
                <a:solidFill>
                  <a:schemeClr val="tx2"/>
                </a:solidFill>
                <a:latin typeface="Tw Cen MT" pitchFamily="34" charset="0"/>
              </a:rPr>
              <a:t>Development:</a:t>
            </a:r>
          </a:p>
          <a:p>
            <a:pPr algn="ctr"/>
            <a:r>
              <a:rPr lang="en-US" sz="9600" b="1" dirty="0">
                <a:solidFill>
                  <a:schemeClr val="tx2"/>
                </a:solidFill>
                <a:latin typeface="Tw Cen MT" pitchFamily="34" charset="0"/>
              </a:rPr>
              <a:t>A Collaborative Effort</a:t>
            </a:r>
          </a:p>
          <a:p>
            <a:pPr algn="ctr"/>
            <a:endParaRPr lang="en-US" sz="9600" b="1" dirty="0">
              <a:solidFill>
                <a:schemeClr val="tx2"/>
              </a:solidFill>
              <a:latin typeface="Tw Cen MT" pitchFamily="34" charset="0"/>
            </a:endParaRPr>
          </a:p>
        </p:txBody>
      </p:sp>
      <p:sp>
        <p:nvSpPr>
          <p:cNvPr id="16" name="TextBox 15"/>
          <p:cNvSpPr txBox="1"/>
          <p:nvPr/>
        </p:nvSpPr>
        <p:spPr>
          <a:xfrm>
            <a:off x="24963120" y="16581121"/>
            <a:ext cx="7132320" cy="1363004"/>
          </a:xfrm>
          <a:prstGeom prst="rect">
            <a:avLst/>
          </a:prstGeom>
          <a:noFill/>
        </p:spPr>
        <p:txBody>
          <a:bodyPr wrap="square" lIns="313489" tIns="156745" rIns="313489" bIns="156745" rtlCol="0">
            <a:spAutoFit/>
          </a:bodyPr>
          <a:lstStyle/>
          <a:p>
            <a:pPr lvl="1"/>
            <a:endParaRPr lang="en-US" sz="3400" dirty="0"/>
          </a:p>
          <a:p>
            <a:pPr lvl="1"/>
            <a:endParaRPr lang="en-US" sz="34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6967" y="457200"/>
            <a:ext cx="18581816" cy="13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3473" y="10942001"/>
            <a:ext cx="9914656" cy="4083737"/>
          </a:xfrm>
          <a:prstGeom prst="rect">
            <a:avLst/>
          </a:prstGeom>
        </p:spPr>
        <p:txBody>
          <a:bodyPr wrap="square" lIns="313489" tIns="156745" rIns="313489" bIns="156745">
            <a:spAutoFit/>
          </a:bodyPr>
          <a:lstStyle/>
          <a:p>
            <a:pPr algn="just"/>
            <a:r>
              <a:rPr lang="en-US" sz="4300" b="1" dirty="0">
                <a:solidFill>
                  <a:schemeClr val="accent4">
                    <a:lumMod val="75000"/>
                  </a:schemeClr>
                </a:solidFill>
              </a:rPr>
              <a:t>1. Family </a:t>
            </a:r>
            <a:r>
              <a:rPr lang="en-US" sz="4300" b="1" dirty="0">
                <a:solidFill>
                  <a:schemeClr val="accent4">
                    <a:lumMod val="75000"/>
                  </a:schemeClr>
                </a:solidFill>
              </a:rPr>
              <a:t>Engineering Night </a:t>
            </a:r>
            <a:endParaRPr lang="en-US" sz="3400" b="1" dirty="0">
              <a:solidFill>
                <a:schemeClr val="accent4">
                  <a:lumMod val="75000"/>
                </a:schemeClr>
              </a:solidFill>
            </a:endParaRPr>
          </a:p>
          <a:p>
            <a:r>
              <a:rPr lang="en-US" sz="3400" dirty="0" err="1"/>
              <a:t>MSU</a:t>
            </a:r>
            <a:r>
              <a:rPr lang="en-US" sz="3400" dirty="0"/>
              <a:t>, </a:t>
            </a:r>
            <a:r>
              <a:rPr lang="en-US" sz="3400" dirty="0"/>
              <a:t>UAB, FIU and UF </a:t>
            </a:r>
            <a:r>
              <a:rPr lang="en-US" sz="3400" dirty="0"/>
              <a:t>hosted </a:t>
            </a:r>
            <a:r>
              <a:rPr lang="en-US" sz="3400" dirty="0"/>
              <a:t>Family Engineering Nights at local elementary schools.  Family Engineering Night is an informal engineering education program that </a:t>
            </a:r>
            <a:r>
              <a:rPr lang="en-US" sz="3400" dirty="0"/>
              <a:t>engages </a:t>
            </a:r>
            <a:r>
              <a:rPr lang="en-US" sz="3400" dirty="0"/>
              <a:t>elementary-age children and their families in fun, hands-on, engineering activities. </a:t>
            </a:r>
          </a:p>
        </p:txBody>
      </p:sp>
      <p:sp>
        <p:nvSpPr>
          <p:cNvPr id="6" name="Rectangle 5"/>
          <p:cNvSpPr/>
          <p:nvPr/>
        </p:nvSpPr>
        <p:spPr>
          <a:xfrm>
            <a:off x="10617114" y="14860220"/>
            <a:ext cx="12882967" cy="4083737"/>
          </a:xfrm>
          <a:prstGeom prst="rect">
            <a:avLst/>
          </a:prstGeom>
        </p:spPr>
        <p:txBody>
          <a:bodyPr wrap="square" lIns="313489" tIns="156745" rIns="313489" bIns="156745">
            <a:spAutoFit/>
          </a:bodyPr>
          <a:lstStyle/>
          <a:p>
            <a:r>
              <a:rPr lang="en-US" sz="4300" b="1" dirty="0">
                <a:solidFill>
                  <a:schemeClr val="accent4">
                    <a:lumMod val="75000"/>
                  </a:schemeClr>
                </a:solidFill>
              </a:rPr>
              <a:t>3. LEGO</a:t>
            </a:r>
            <a:r>
              <a:rPr lang="en-US" sz="4300" b="1" dirty="0">
                <a:solidFill>
                  <a:schemeClr val="accent4">
                    <a:lumMod val="75000"/>
                  </a:schemeClr>
                </a:solidFill>
              </a:rPr>
              <a:t>® Robot Vehicle Lesson Plans </a:t>
            </a:r>
            <a:endParaRPr lang="en-US" sz="4300" b="1" dirty="0">
              <a:solidFill>
                <a:schemeClr val="accent4">
                  <a:lumMod val="75000"/>
                </a:schemeClr>
              </a:solidFill>
            </a:endParaRPr>
          </a:p>
          <a:p>
            <a:r>
              <a:rPr lang="en-US" sz="3400" dirty="0" err="1"/>
              <a:t>NCSU</a:t>
            </a:r>
            <a:r>
              <a:rPr lang="en-US" sz="3400" dirty="0"/>
              <a:t>, UF, and FIU </a:t>
            </a:r>
            <a:r>
              <a:rPr lang="en-US" sz="3400" dirty="0"/>
              <a:t>offered LEGO</a:t>
            </a:r>
            <a:r>
              <a:rPr lang="en-US" sz="3400" dirty="0"/>
              <a:t>® Robot Vehicle Lesson Plans for Secondary Education. The “Introduction to Transportation Engineering” curriculum, </a:t>
            </a:r>
            <a:r>
              <a:rPr lang="en-US" sz="3400" dirty="0"/>
              <a:t>developed </a:t>
            </a:r>
            <a:r>
              <a:rPr lang="en-US" sz="3400" dirty="0"/>
              <a:t>at </a:t>
            </a:r>
            <a:r>
              <a:rPr lang="en-US" sz="3400" dirty="0"/>
              <a:t>UF, is </a:t>
            </a:r>
            <a:r>
              <a:rPr lang="en-US" sz="3400" dirty="0"/>
              <a:t>offered to students in grades 5-8. The lessons contain the fundamentals of transportation engineering, which </a:t>
            </a:r>
            <a:r>
              <a:rPr lang="en-US" sz="3400" dirty="0"/>
              <a:t>teach </a:t>
            </a:r>
            <a:r>
              <a:rPr lang="en-US" sz="3400" dirty="0"/>
              <a:t>students how advanced technology is integral to solving transportation problems. </a:t>
            </a:r>
          </a:p>
        </p:txBody>
      </p:sp>
      <p:sp>
        <p:nvSpPr>
          <p:cNvPr id="9" name="Rectangle 8"/>
          <p:cNvSpPr/>
          <p:nvPr/>
        </p:nvSpPr>
        <p:spPr>
          <a:xfrm>
            <a:off x="10646370" y="10598303"/>
            <a:ext cx="12662320" cy="4231470"/>
          </a:xfrm>
          <a:prstGeom prst="rect">
            <a:avLst/>
          </a:prstGeom>
        </p:spPr>
        <p:txBody>
          <a:bodyPr wrap="square" lIns="313489" tIns="156745" rIns="313489" bIns="156745">
            <a:spAutoFit/>
          </a:bodyPr>
          <a:lstStyle/>
          <a:p>
            <a:r>
              <a:rPr lang="en-US" sz="4300" b="1" dirty="0">
                <a:solidFill>
                  <a:schemeClr val="accent4">
                    <a:lumMod val="75000"/>
                  </a:schemeClr>
                </a:solidFill>
              </a:rPr>
              <a:t>2. Engineers Change </a:t>
            </a:r>
            <a:r>
              <a:rPr lang="en-US" sz="4300" b="1" dirty="0">
                <a:solidFill>
                  <a:schemeClr val="accent4">
                    <a:lumMod val="75000"/>
                  </a:schemeClr>
                </a:solidFill>
              </a:rPr>
              <a:t>the World </a:t>
            </a:r>
            <a:r>
              <a:rPr lang="en-US" sz="4300" b="1" dirty="0">
                <a:solidFill>
                  <a:schemeClr val="accent4">
                    <a:lumMod val="75000"/>
                  </a:schemeClr>
                </a:solidFill>
              </a:rPr>
              <a:t>– A </a:t>
            </a:r>
            <a:r>
              <a:rPr lang="en-US" sz="4300" b="1" dirty="0">
                <a:solidFill>
                  <a:schemeClr val="accent4">
                    <a:lumMod val="75000"/>
                  </a:schemeClr>
                </a:solidFill>
              </a:rPr>
              <a:t>Hands-on Workshop for GIRLS 13-18 </a:t>
            </a:r>
            <a:r>
              <a:rPr lang="en-US" sz="4300" b="1" dirty="0">
                <a:solidFill>
                  <a:schemeClr val="accent4">
                    <a:lumMod val="75000"/>
                  </a:schemeClr>
                </a:solidFill>
              </a:rPr>
              <a:t>Years </a:t>
            </a:r>
            <a:r>
              <a:rPr lang="en-US" sz="4300" b="1" dirty="0">
                <a:solidFill>
                  <a:schemeClr val="accent4">
                    <a:lumMod val="75000"/>
                  </a:schemeClr>
                </a:solidFill>
              </a:rPr>
              <a:t>O</a:t>
            </a:r>
            <a:r>
              <a:rPr lang="en-US" sz="4300" b="1" dirty="0">
                <a:solidFill>
                  <a:schemeClr val="accent4">
                    <a:lumMod val="75000"/>
                  </a:schemeClr>
                </a:solidFill>
              </a:rPr>
              <a:t>ld </a:t>
            </a:r>
          </a:p>
          <a:p>
            <a:r>
              <a:rPr lang="en-US" sz="3400" dirty="0" err="1"/>
              <a:t>NCSU</a:t>
            </a:r>
            <a:r>
              <a:rPr lang="en-US" sz="3400" dirty="0"/>
              <a:t> </a:t>
            </a:r>
            <a:r>
              <a:rPr lang="en-US" sz="3400" dirty="0"/>
              <a:t>and UF </a:t>
            </a:r>
            <a:r>
              <a:rPr lang="en-US" sz="3400" dirty="0"/>
              <a:t>have collaborated </a:t>
            </a:r>
            <a:r>
              <a:rPr lang="en-US" sz="3400" dirty="0"/>
              <a:t>with the North Carolina Department of Transportation (NCDOT) and the Women’s Transportation Seminar (WTS) for this project, which includes a series of one-day workshops targeted at girls in high school. Speakers, role models, mentors, and experimental, hands-on activities serve to engage and inspire.</a:t>
            </a:r>
          </a:p>
        </p:txBody>
      </p:sp>
      <p:sp>
        <p:nvSpPr>
          <p:cNvPr id="10" name="Rectangle 9"/>
          <p:cNvSpPr/>
          <p:nvPr/>
        </p:nvSpPr>
        <p:spPr>
          <a:xfrm>
            <a:off x="10646370" y="18943958"/>
            <a:ext cx="13227972" cy="2532544"/>
          </a:xfrm>
          <a:prstGeom prst="rect">
            <a:avLst/>
          </a:prstGeom>
        </p:spPr>
        <p:txBody>
          <a:bodyPr wrap="square" lIns="313489" tIns="156745" rIns="313489" bIns="156745">
            <a:spAutoFit/>
          </a:bodyPr>
          <a:lstStyle/>
          <a:p>
            <a:r>
              <a:rPr lang="en-US" sz="4300" b="1" dirty="0">
                <a:solidFill>
                  <a:schemeClr val="accent4">
                    <a:lumMod val="75000"/>
                  </a:schemeClr>
                </a:solidFill>
              </a:rPr>
              <a:t>4. Transportation </a:t>
            </a:r>
            <a:r>
              <a:rPr lang="en-US" sz="4300" b="1" dirty="0">
                <a:solidFill>
                  <a:schemeClr val="accent4">
                    <a:lumMod val="75000"/>
                  </a:schemeClr>
                </a:solidFill>
              </a:rPr>
              <a:t>Career </a:t>
            </a:r>
            <a:r>
              <a:rPr lang="en-US" sz="4300" b="1" dirty="0">
                <a:solidFill>
                  <a:schemeClr val="accent4">
                    <a:lumMod val="75000"/>
                  </a:schemeClr>
                </a:solidFill>
              </a:rPr>
              <a:t>Day </a:t>
            </a:r>
          </a:p>
          <a:p>
            <a:r>
              <a:rPr lang="en-US" sz="3400" dirty="0"/>
              <a:t>A </a:t>
            </a:r>
            <a:r>
              <a:rPr lang="en-US" sz="3400" dirty="0"/>
              <a:t>Transportation Career Day </a:t>
            </a:r>
            <a:r>
              <a:rPr lang="en-US" sz="3400" dirty="0"/>
              <a:t>was held </a:t>
            </a:r>
            <a:r>
              <a:rPr lang="en-US" sz="3400" dirty="0"/>
              <a:t>at UF and FIU to introduce </a:t>
            </a:r>
            <a:r>
              <a:rPr lang="en-US" sz="3400" dirty="0"/>
              <a:t>transportation to high </a:t>
            </a:r>
            <a:r>
              <a:rPr lang="en-US" sz="3400" dirty="0"/>
              <a:t>school </a:t>
            </a:r>
            <a:r>
              <a:rPr lang="en-US" sz="3400" dirty="0"/>
              <a:t>students. The day included a presentation, </a:t>
            </a:r>
            <a:r>
              <a:rPr lang="en-US" sz="3400" dirty="0"/>
              <a:t>a signal lab tour and a hands-on traffic simulation exercise. </a:t>
            </a:r>
          </a:p>
        </p:txBody>
      </p:sp>
      <p:sp>
        <p:nvSpPr>
          <p:cNvPr id="11" name="Rectangle 10"/>
          <p:cNvSpPr/>
          <p:nvPr/>
        </p:nvSpPr>
        <p:spPr>
          <a:xfrm>
            <a:off x="7173165" y="5185197"/>
            <a:ext cx="25781930" cy="2791075"/>
          </a:xfrm>
          <a:prstGeom prst="rect">
            <a:avLst/>
          </a:prstGeom>
        </p:spPr>
        <p:txBody>
          <a:bodyPr wrap="square" lIns="313489" tIns="156745" rIns="313489" bIns="156745">
            <a:spAutoFit/>
          </a:bodyPr>
          <a:lstStyle/>
          <a:p>
            <a:r>
              <a:rPr lang="en-US" sz="4100" dirty="0"/>
              <a:t>In order to ensure that young people are attracted to the transportation jobs of the future, STRIDE is working to develop local, state, and national partnerships throughout the transportation and education communities while collaborating on outreach programs within the southeast region consortium. </a:t>
            </a:r>
            <a:r>
              <a:rPr lang="en-US" sz="4100" dirty="0"/>
              <a:t>A sample of activities follows.</a:t>
            </a:r>
            <a:r>
              <a:rPr lang="en-US" sz="3800" i="1" dirty="0"/>
              <a:t>				</a:t>
            </a:r>
            <a:endParaRPr lang="en-US" sz="4100" dirty="0"/>
          </a:p>
        </p:txBody>
      </p:sp>
      <p:sp>
        <p:nvSpPr>
          <p:cNvPr id="18" name="TextBox 17"/>
          <p:cNvSpPr txBox="1"/>
          <p:nvPr/>
        </p:nvSpPr>
        <p:spPr>
          <a:xfrm>
            <a:off x="553474" y="10145032"/>
            <a:ext cx="10757646" cy="1363004"/>
          </a:xfrm>
          <a:prstGeom prst="rect">
            <a:avLst/>
          </a:prstGeom>
          <a:noFill/>
        </p:spPr>
        <p:txBody>
          <a:bodyPr wrap="square" lIns="313489" tIns="156745" rIns="313489" bIns="156745" rtlCol="0">
            <a:spAutoFit/>
          </a:bodyPr>
          <a:lstStyle/>
          <a:p>
            <a:r>
              <a:rPr lang="en-US" sz="3400" b="1" dirty="0"/>
              <a:t>       </a:t>
            </a:r>
            <a:r>
              <a:rPr lang="en-US" sz="3400" b="1" i="1" dirty="0"/>
              <a:t>1. </a:t>
            </a:r>
            <a:r>
              <a:rPr lang="en-US" sz="3400" b="1" i="1" dirty="0" smtClean="0"/>
              <a:t>Designing </a:t>
            </a:r>
            <a:r>
              <a:rPr lang="en-US" sz="3400" b="1" i="1" dirty="0"/>
              <a:t>a cantilever</a:t>
            </a:r>
            <a:endParaRPr lang="en-US" sz="3400" b="1" i="1" dirty="0"/>
          </a:p>
          <a:p>
            <a:endParaRPr lang="en-US" sz="3400" b="1" dirty="0"/>
          </a:p>
        </p:txBody>
      </p:sp>
      <p:sp>
        <p:nvSpPr>
          <p:cNvPr id="21" name="TextBox 20"/>
          <p:cNvSpPr txBox="1"/>
          <p:nvPr/>
        </p:nvSpPr>
        <p:spPr>
          <a:xfrm>
            <a:off x="212958" y="20881295"/>
            <a:ext cx="9927590" cy="1362992"/>
          </a:xfrm>
          <a:prstGeom prst="rect">
            <a:avLst/>
          </a:prstGeom>
          <a:noFill/>
        </p:spPr>
        <p:txBody>
          <a:bodyPr wrap="square" lIns="313489" tIns="156745" rIns="313489" bIns="156745" rtlCol="0">
            <a:spAutoFit/>
          </a:bodyPr>
          <a:lstStyle/>
          <a:p>
            <a:r>
              <a:rPr lang="en-US" sz="3400" b="1" dirty="0"/>
              <a:t>       </a:t>
            </a:r>
            <a:r>
              <a:rPr lang="en-US" sz="3400" b="1" dirty="0" smtClean="0"/>
              <a:t> </a:t>
            </a:r>
            <a:r>
              <a:rPr lang="en-US" sz="3400" b="1" i="1" dirty="0" smtClean="0"/>
              <a:t>3</a:t>
            </a:r>
            <a:r>
              <a:rPr lang="en-US" sz="3400" b="1" i="1" dirty="0"/>
              <a:t>. </a:t>
            </a:r>
            <a:r>
              <a:rPr lang="en-US" sz="3400" b="1" i="1" dirty="0"/>
              <a:t>Programming a </a:t>
            </a:r>
            <a:r>
              <a:rPr lang="en-US" sz="3400" b="1" i="1" dirty="0"/>
              <a:t>robot to detect </a:t>
            </a:r>
            <a:r>
              <a:rPr lang="en-US" sz="3400" b="1" i="1" dirty="0"/>
              <a:t>a pedestrian</a:t>
            </a:r>
            <a:endParaRPr lang="en-US" sz="3400" b="1" i="1" dirty="0"/>
          </a:p>
          <a:p>
            <a:endParaRPr lang="en-US" sz="3400" b="1" dirty="0"/>
          </a:p>
        </p:txBody>
      </p:sp>
      <p:pic>
        <p:nvPicPr>
          <p:cNvPr id="13" name="Picture 4" descr="F:\Leslie work\verticalSignatur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2971" y="7628394"/>
            <a:ext cx="2023110" cy="20040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F:\Leslie work\2008_MSU_logo_print_vert_mont.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7630038"/>
            <a:ext cx="4018780" cy="2229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44800" y="7630038"/>
            <a:ext cx="6766150" cy="200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http://users.cs.fiu.edu/%7Emullerk/logo/FIULogo_V_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45744" y="7460140"/>
            <a:ext cx="3434752" cy="256919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3768766" y="15230438"/>
            <a:ext cx="9927590" cy="1350682"/>
          </a:xfrm>
          <a:prstGeom prst="rect">
            <a:avLst/>
          </a:prstGeom>
          <a:noFill/>
        </p:spPr>
        <p:txBody>
          <a:bodyPr wrap="square" lIns="313489" tIns="156745" rIns="313489" bIns="156745" rtlCol="0">
            <a:spAutoFit/>
          </a:bodyPr>
          <a:lstStyle/>
          <a:p>
            <a:r>
              <a:rPr lang="en-US" sz="3400" dirty="0"/>
              <a:t> </a:t>
            </a:r>
            <a:r>
              <a:rPr lang="en-US" sz="3400" b="1" i="1" dirty="0"/>
              <a:t>2. Testing gravity with hot chocolate machine</a:t>
            </a:r>
            <a:endParaRPr lang="en-US" sz="3400" b="1" i="1" dirty="0"/>
          </a:p>
          <a:p>
            <a:endParaRPr lang="en-US" sz="3400" b="1" dirty="0"/>
          </a:p>
        </p:txBody>
      </p:sp>
      <p:sp>
        <p:nvSpPr>
          <p:cNvPr id="30" name="TextBox 29"/>
          <p:cNvSpPr txBox="1"/>
          <p:nvPr/>
        </p:nvSpPr>
        <p:spPr>
          <a:xfrm>
            <a:off x="25508837" y="20946656"/>
            <a:ext cx="6040886" cy="1350682"/>
          </a:xfrm>
          <a:prstGeom prst="rect">
            <a:avLst/>
          </a:prstGeom>
          <a:noFill/>
        </p:spPr>
        <p:txBody>
          <a:bodyPr wrap="square" lIns="313489" tIns="156745" rIns="313489" bIns="156745" rtlCol="0">
            <a:spAutoFit/>
          </a:bodyPr>
          <a:lstStyle/>
          <a:p>
            <a:r>
              <a:rPr lang="en-US" sz="3400" b="1" i="1" dirty="0"/>
              <a:t>4. Traffic simulation exercise</a:t>
            </a:r>
            <a:endParaRPr lang="en-US" sz="3400" b="1" i="1" dirty="0"/>
          </a:p>
          <a:p>
            <a:endParaRPr lang="en-US" sz="3400" b="1" dirty="0"/>
          </a:p>
        </p:txBody>
      </p:sp>
      <p:pic>
        <p:nvPicPr>
          <p:cNvPr id="2" name="Picture 2" descr="F:\Leslie work\__doc_brand-secure_NCSUTowerVrtMain186-SPOT-1.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48516" y="7255512"/>
            <a:ext cx="1839749" cy="2680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Leslie work\Transportation Career Day\1.14\IMG_222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816" t="22684" r="9381" b="22842"/>
          <a:stretch/>
        </p:blipFill>
        <p:spPr bwMode="auto">
          <a:xfrm>
            <a:off x="24290533" y="16325811"/>
            <a:ext cx="7715966" cy="4581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3" descr="F:\Leslie work\Engineering It is for Girls Too\Boone High\2013_0307_1638_5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055" t="13599" r="3455" b="11980"/>
          <a:stretch/>
        </p:blipFill>
        <p:spPr bwMode="auto">
          <a:xfrm>
            <a:off x="24379474" y="10244653"/>
            <a:ext cx="7223652" cy="4915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5" descr="F:\Leslie work\Engineering It is for Girls Too\JAX 10.19.13\IMG_215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851" r="7254" b="7883"/>
          <a:stretch/>
        </p:blipFill>
        <p:spPr bwMode="auto">
          <a:xfrm>
            <a:off x="1288021" y="15230439"/>
            <a:ext cx="8036569" cy="5346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6" descr="F:\Leslie work\FEN\PK Yonge 2013\IMG_211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263" b="22173"/>
          <a:stretch/>
        </p:blipFill>
        <p:spPr bwMode="auto">
          <a:xfrm>
            <a:off x="1280074" y="3396988"/>
            <a:ext cx="5196426" cy="6463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233</Words>
  <Application>Microsoft Office PowerPoint</Application>
  <PresentationFormat>Custom</PresentationFormat>
  <Paragraphs>15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iaviles</dc:creator>
  <cp:lastModifiedBy>Virginia P Sisiopiku</cp:lastModifiedBy>
  <cp:revision>84</cp:revision>
  <dcterms:created xsi:type="dcterms:W3CDTF">2012-04-02T22:01:07Z</dcterms:created>
  <dcterms:modified xsi:type="dcterms:W3CDTF">2014-03-13T22:07:43Z</dcterms:modified>
</cp:coreProperties>
</file>